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7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8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9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0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8" r:id="rId1"/>
  </p:sldMasterIdLst>
  <p:notesMasterIdLst>
    <p:notesMasterId r:id="rId59"/>
  </p:notesMasterIdLst>
  <p:handoutMasterIdLst>
    <p:handoutMasterId r:id="rId60"/>
  </p:handoutMasterIdLst>
  <p:sldIdLst>
    <p:sldId id="257" r:id="rId2"/>
    <p:sldId id="805" r:id="rId3"/>
    <p:sldId id="767" r:id="rId4"/>
    <p:sldId id="801" r:id="rId5"/>
    <p:sldId id="683" r:id="rId6"/>
    <p:sldId id="684" r:id="rId7"/>
    <p:sldId id="685" r:id="rId8"/>
    <p:sldId id="686" r:id="rId9"/>
    <p:sldId id="804" r:id="rId10"/>
    <p:sldId id="802" r:id="rId11"/>
    <p:sldId id="662" r:id="rId12"/>
    <p:sldId id="458" r:id="rId13"/>
    <p:sldId id="645" r:id="rId14"/>
    <p:sldId id="502" r:id="rId15"/>
    <p:sldId id="803" r:id="rId16"/>
    <p:sldId id="691" r:id="rId17"/>
    <p:sldId id="682" r:id="rId18"/>
    <p:sldId id="562" r:id="rId19"/>
    <p:sldId id="627" r:id="rId20"/>
    <p:sldId id="770" r:id="rId21"/>
    <p:sldId id="736" r:id="rId22"/>
    <p:sldId id="777" r:id="rId23"/>
    <p:sldId id="778" r:id="rId24"/>
    <p:sldId id="734" r:id="rId25"/>
    <p:sldId id="762" r:id="rId26"/>
    <p:sldId id="629" r:id="rId27"/>
    <p:sldId id="761" r:id="rId28"/>
    <p:sldId id="524" r:id="rId29"/>
    <p:sldId id="525" r:id="rId30"/>
    <p:sldId id="526" r:id="rId31"/>
    <p:sldId id="527" r:id="rId32"/>
    <p:sldId id="528" r:id="rId33"/>
    <p:sldId id="529" r:id="rId34"/>
    <p:sldId id="530" r:id="rId35"/>
    <p:sldId id="531" r:id="rId36"/>
    <p:sldId id="737" r:id="rId37"/>
    <p:sldId id="780" r:id="rId38"/>
    <p:sldId id="781" r:id="rId39"/>
    <p:sldId id="788" r:id="rId40"/>
    <p:sldId id="782" r:id="rId41"/>
    <p:sldId id="783" r:id="rId42"/>
    <p:sldId id="784" r:id="rId43"/>
    <p:sldId id="785" r:id="rId44"/>
    <p:sldId id="786" r:id="rId45"/>
    <p:sldId id="787" r:id="rId46"/>
    <p:sldId id="789" r:id="rId47"/>
    <p:sldId id="790" r:id="rId48"/>
    <p:sldId id="792" r:id="rId49"/>
    <p:sldId id="810" r:id="rId50"/>
    <p:sldId id="811" r:id="rId51"/>
    <p:sldId id="795" r:id="rId52"/>
    <p:sldId id="796" r:id="rId53"/>
    <p:sldId id="797" r:id="rId54"/>
    <p:sldId id="720" r:id="rId55"/>
    <p:sldId id="812" r:id="rId56"/>
    <p:sldId id="813" r:id="rId57"/>
    <p:sldId id="814" r:id="rId58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5pPr>
    <a:lvl6pPr marL="2286000" algn="r" defTabSz="914400" rtl="1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6pPr>
    <a:lvl7pPr marL="2743200" algn="r" defTabSz="914400" rtl="1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7pPr>
    <a:lvl8pPr marL="3200400" algn="r" defTabSz="914400" rtl="1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8pPr>
    <a:lvl9pPr marL="3657600" algn="r" defTabSz="914400" rtl="1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00"/>
    <a:srgbClr val="990099"/>
    <a:srgbClr val="0000CC"/>
    <a:srgbClr val="003399"/>
    <a:srgbClr val="33CC33"/>
    <a:srgbClr val="5E576B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>
      <p:cViewPr varScale="1">
        <p:scale>
          <a:sx n="127" d="100"/>
          <a:sy n="127" d="100"/>
        </p:scale>
        <p:origin x="108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9786"/>
    </p:cViewPr>
  </p:sorterViewPr>
  <p:notesViewPr>
    <p:cSldViewPr>
      <p:cViewPr varScale="1">
        <p:scale>
          <a:sx n="71" d="100"/>
          <a:sy n="71" d="100"/>
        </p:scale>
        <p:origin x="-1794" y="-72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6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t" anchorCtr="0" compatLnSpc="1">
            <a:prstTxWarp prst="textNoShape">
              <a:avLst/>
            </a:prstTxWarp>
          </a:bodyPr>
          <a:lstStyle>
            <a:lvl1pPr defTabSz="960438" rtl="1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t" anchorCtr="0" compatLnSpc="1">
            <a:prstTxWarp prst="textNoShape">
              <a:avLst/>
            </a:prstTxWarp>
          </a:bodyPr>
          <a:lstStyle>
            <a:lvl1pPr algn="r" defTabSz="960438" rtl="1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b" anchorCtr="0" compatLnSpc="1">
            <a:prstTxWarp prst="textNoShape">
              <a:avLst/>
            </a:prstTxWarp>
          </a:bodyPr>
          <a:lstStyle>
            <a:lvl1pPr defTabSz="960438" rtl="1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b" anchorCtr="0" compatLnSpc="1">
            <a:prstTxWarp prst="textNoShape">
              <a:avLst/>
            </a:prstTxWarp>
          </a:bodyPr>
          <a:lstStyle>
            <a:lvl1pPr algn="r" defTabSz="960438" rtl="1">
              <a:defRPr sz="13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C88153-A7B5-4047-B308-DF1ADC8C10F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82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t" anchorCtr="0" compatLnSpc="1">
            <a:prstTxWarp prst="textNoShape">
              <a:avLst/>
            </a:prstTxWarp>
          </a:bodyPr>
          <a:lstStyle>
            <a:lvl1pPr defTabSz="960438" rtl="1">
              <a:defRPr sz="13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t" anchorCtr="0" compatLnSpc="1">
            <a:prstTxWarp prst="textNoShape">
              <a:avLst/>
            </a:prstTxWarp>
          </a:bodyPr>
          <a:lstStyle>
            <a:lvl1pPr algn="r" defTabSz="960438" rtl="1">
              <a:defRPr sz="13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0925"/>
            <a:ext cx="520382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noProof="0"/>
              <a:t>Click to edit Master text styles</a:t>
            </a:r>
          </a:p>
          <a:p>
            <a:pPr lvl="1"/>
            <a:r>
              <a:rPr lang="en-US" altLang="he-IL" noProof="0"/>
              <a:t>Second level</a:t>
            </a:r>
          </a:p>
          <a:p>
            <a:pPr lvl="2"/>
            <a:r>
              <a:rPr lang="en-US" altLang="he-IL" noProof="0"/>
              <a:t>Third level</a:t>
            </a:r>
          </a:p>
          <a:p>
            <a:pPr lvl="3"/>
            <a:r>
              <a:rPr lang="en-US" altLang="he-IL" noProof="0"/>
              <a:t>Fourth level</a:t>
            </a:r>
          </a:p>
          <a:p>
            <a:pPr lvl="4"/>
            <a:r>
              <a:rPr lang="en-US" altLang="he-IL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b" anchorCtr="0" compatLnSpc="1">
            <a:prstTxWarp prst="textNoShape">
              <a:avLst/>
            </a:prstTxWarp>
          </a:bodyPr>
          <a:lstStyle>
            <a:lvl1pPr defTabSz="960438" rtl="1">
              <a:defRPr sz="13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b" anchorCtr="0" compatLnSpc="1">
            <a:prstTxWarp prst="textNoShape">
              <a:avLst/>
            </a:prstTxWarp>
          </a:bodyPr>
          <a:lstStyle>
            <a:lvl1pPr algn="r" defTabSz="960438" rtl="1">
              <a:defRPr sz="1300" smtClean="0"/>
            </a:lvl1pPr>
          </a:lstStyle>
          <a:p>
            <a:pPr>
              <a:defRPr/>
            </a:pPr>
            <a:fld id="{1DF3C9DE-4CB3-494D-8337-A8ED6A4BA89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4225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7807-6C1D-4869-8B2E-3504C96726EC}" type="slidenum">
              <a:rPr lang="he-IL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273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598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685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9F1F89-90B9-4EF0-BD66-E8C08335D08E}" type="slidenum">
              <a:rPr lang="he-IL" altLang="en-US"/>
              <a:pPr/>
              <a:t>21</a:t>
            </a:fld>
            <a:endParaRPr lang="en-US" altLang="en-US"/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9980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9470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53DF3-2440-4AE3-ADC1-B75726DF4549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7527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6277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6835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547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9237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5593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108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3071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1180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257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0041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6822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9570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464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9063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935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0861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D29EBC-5579-4033-B353-88D95873755A}" type="slidenum">
              <a:rPr lang="he-IL" altLang="en-US"/>
              <a:pPr/>
              <a:t>11</a:t>
            </a:fld>
            <a:endParaRPr lang="en-US" altLang="en-US"/>
          </a:p>
        </p:txBody>
      </p:sp>
      <p:sp>
        <p:nvSpPr>
          <p:cNvPr id="88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1884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0912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2176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E8387-2FA1-4BF2-9CAE-2C5356ED7028}" type="slidenum">
              <a:rPr lang="he-IL" altLang="en-US"/>
              <a:pPr/>
              <a:t>46</a:t>
            </a:fld>
            <a:endParaRPr lang="en-US" altLang="en-US"/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4665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917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4527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3404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EFF1DC-3708-453E-8512-24C176AE3CFA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3310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43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CEDB3F-C92C-44F3-BCE5-D3A96EF43A1B}" type="slidenum">
              <a:rPr lang="he-IL" altLang="en-US"/>
              <a:pPr/>
              <a:t>12</a:t>
            </a:fld>
            <a:endParaRPr lang="en-US" altLang="en-US"/>
          </a:p>
        </p:txBody>
      </p:sp>
      <p:sp>
        <p:nvSpPr>
          <p:cNvPr id="89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z="2000"/>
              <a:t>To explain how the second derivatives are computed.</a:t>
            </a:r>
          </a:p>
          <a:p>
            <a:endParaRPr lang="en-US" altLang="he-IL" sz="2000"/>
          </a:p>
          <a:p>
            <a:r>
              <a:rPr lang="en-US" altLang="he-IL" sz="2000"/>
              <a:t>Which derivatives are computed in each of them?</a:t>
            </a:r>
          </a:p>
          <a:p>
            <a:r>
              <a:rPr lang="en-US" altLang="he-IL" sz="2000"/>
              <a:t>I</a:t>
            </a:r>
            <a:r>
              <a:rPr lang="en-US" altLang="he-IL" sz="2000" baseline="-25000"/>
              <a:t>x</a:t>
            </a:r>
            <a:r>
              <a:rPr lang="en-US" altLang="he-IL" sz="2000"/>
              <a:t> I</a:t>
            </a:r>
            <a:r>
              <a:rPr lang="en-US" altLang="he-IL" sz="2000" baseline="-25000"/>
              <a:t>y </a:t>
            </a:r>
            <a:r>
              <a:rPr lang="en-US" altLang="he-IL" sz="2000" i="1" baseline="-25000"/>
              <a:t> </a:t>
            </a:r>
            <a:r>
              <a:rPr lang="en-US" altLang="he-IL" sz="2000"/>
              <a:t>I</a:t>
            </a:r>
            <a:r>
              <a:rPr lang="en-US" altLang="he-IL" sz="2000" baseline="-25000"/>
              <a:t>x</a:t>
            </a:r>
            <a:r>
              <a:rPr lang="en-US" altLang="he-IL" sz="2000" baseline="30000"/>
              <a:t>2 </a:t>
            </a:r>
            <a:r>
              <a:rPr lang="en-US" altLang="he-IL" sz="2000"/>
              <a:t>(the derivative of the first derivative).</a:t>
            </a:r>
          </a:p>
        </p:txBody>
      </p:sp>
    </p:spTree>
    <p:extLst>
      <p:ext uri="{BB962C8B-B14F-4D97-AF65-F5344CB8AC3E}">
        <p14:creationId xmlns:p14="http://schemas.microsoft.com/office/powerpoint/2010/main" val="3633503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F60C60-44BE-473E-911D-BB3756E7477C}" type="slidenum">
              <a:rPr lang="he-IL" altLang="en-US"/>
              <a:pPr/>
              <a:t>13</a:t>
            </a:fld>
            <a:endParaRPr lang="en-US" altLang="en-US"/>
          </a:p>
        </p:txBody>
      </p:sp>
      <p:sp>
        <p:nvSpPr>
          <p:cNvPr id="8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z="2800"/>
              <a:t>Any idea why we use 1/2pi..?</a:t>
            </a:r>
          </a:p>
        </p:txBody>
      </p:sp>
    </p:spTree>
    <p:extLst>
      <p:ext uri="{BB962C8B-B14F-4D97-AF65-F5344CB8AC3E}">
        <p14:creationId xmlns:p14="http://schemas.microsoft.com/office/powerpoint/2010/main" val="9443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A3A89-BE0B-41BF-A363-D63FC91B5A9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39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56EB70-7A64-4650-AA34-E70A14D21B52}" type="slidenum">
              <a:rPr lang="he-IL" altLang="en-US"/>
              <a:pPr/>
              <a:t>15</a:t>
            </a:fld>
            <a:endParaRPr lang="en-US" altLang="en-US" dirty="0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896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AA25E9-8B43-4695-BBB0-109E13FBE5C1}" type="slidenum">
              <a:rPr lang="en-US"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5175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8218" y="4863219"/>
            <a:ext cx="5202867" cy="4605576"/>
          </a:xfrm>
          <a:noFill/>
        </p:spPr>
        <p:txBody>
          <a:bodyPr/>
          <a:lstStyle/>
          <a:p>
            <a:pPr eaLnBrk="1" hangingPunct="1"/>
            <a:endParaRPr lang="he-IL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336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0783B1-4EF8-4BD0-968A-942D58D2109C}" type="slidenum">
              <a:rPr lang="he-IL" altLang="en-US"/>
              <a:pPr/>
              <a:t>17</a:t>
            </a:fld>
            <a:endParaRPr lang="en-US" altLang="en-US"/>
          </a:p>
        </p:txBody>
      </p:sp>
      <p:sp>
        <p:nvSpPr>
          <p:cNvPr id="84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ai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DC_HE 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he-IL"/>
              <a:t>Click to edit Master title style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 altLang="he-IL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 smtClean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 b="0" smtClean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 sz="1400" smtClean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fld id="{531CAA42-8C45-4C26-9FA8-7BB8B2C5297B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4FAC3-E456-413D-A3AE-EDA7D5705788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457200"/>
            <a:ext cx="2044700" cy="5600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5981700" cy="5600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7D7F1-88C5-422D-8A29-CF02B10D732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2B774-8C4A-4F14-A443-45FAF30C4DD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885950"/>
            <a:ext cx="8178800" cy="4171950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ACD62-7D22-4F78-A992-D3844D4CA64B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885950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2800" y="4048125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B0EE1-F4D7-4CEC-8016-4911E6ECF521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C15449A-4B43-4C4A-8BA5-B7B65C1C0017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5494338" y="62182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85950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885950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048125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2800" y="4048125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5299C6-2EAF-43ED-82E3-74C648268A3A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5494338" y="62182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66632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47872-EC26-4379-B80A-A446641D61F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ADD89-9A74-456A-A76A-84E382696A67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8BCA6-F6BA-40E7-8472-40AA2901449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05098-D420-41F1-90C6-428E06D15BE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C09BD8-8156-4F1F-A5F1-97DA2BEE1C4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94CFD6-9EC3-4D0C-A00B-F379160CB40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3EB02-901C-4FFE-84FE-EC16847D07A5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9C307-80B9-4310-83EB-F40F5F7F3E8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text styles</a:t>
            </a:r>
          </a:p>
          <a:p>
            <a:pPr lvl="1"/>
            <a:r>
              <a:rPr lang="en-US" altLang="he-IL"/>
              <a:t>Second level</a:t>
            </a:r>
          </a:p>
          <a:p>
            <a:pPr lvl="2"/>
            <a:r>
              <a:rPr lang="en-US" altLang="he-IL"/>
              <a:t>Third level</a:t>
            </a:r>
          </a:p>
          <a:p>
            <a:pPr lvl="3"/>
            <a:r>
              <a:rPr lang="en-US" altLang="he-IL"/>
              <a:t>Fourth level</a:t>
            </a:r>
          </a:p>
          <a:p>
            <a:pPr lvl="4"/>
            <a:r>
              <a:rPr lang="en-US" altLang="he-IL"/>
              <a:t>Fifth level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01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6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4E08791-BC0A-46D0-B3CD-E1B46B35C1F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b="1" smtClean="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8" r:id="rId15"/>
    <p:sldLayoutId id="2147483689" r:id="rId16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800">
          <a:solidFill>
            <a:srgbClr val="00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400">
          <a:solidFill>
            <a:srgbClr val="003399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il/imgres?imgurl=http://www.booksplendour.com.au/gallery/classics/Picasso/picasso17-Self-Portrait-1907.JPG&amp;imgrefurl=http://www.booksplendour.com.au/bs_picasso.htm&amp;h=802&amp;w=633&amp;sz=149&amp;tbnid=5A3i1huI5wT7VM:&amp;tbnh=143&amp;tbnw=113&amp;prev=/images?q=picasso+self+portrait&amp;zoom=1&amp;q=picasso+self+portrait&amp;hl=en&amp;usg=___6PtjuWOzz1k1hGpfE7L8rVX2Bw=&amp;sa=X&amp;ei=EkqYTJqOK5DgOLbR_JAP&amp;ved=0CCgQ9QEw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wmf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wmf"/><Relationship Id="rId5" Type="http://schemas.openxmlformats.org/officeDocument/2006/relationships/image" Target="../media/image20.jpeg"/><Relationship Id="rId4" Type="http://schemas.openxmlformats.org/officeDocument/2006/relationships/image" Target="../media/image6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43.wmf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44.png"/><Relationship Id="rId4" Type="http://schemas.openxmlformats.org/officeDocument/2006/relationships/tags" Target="../tags/tag10.xml"/><Relationship Id="rId9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4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4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4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48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49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5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5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50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55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tags" Target="../tags/tag53.xml"/><Relationship Id="rId7" Type="http://schemas.openxmlformats.org/officeDocument/2006/relationships/image" Target="../media/image56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3" Type="http://schemas.openxmlformats.org/officeDocument/2006/relationships/tags" Target="../tags/tag57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image" Target="../media/image59.jpeg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image" Target="../media/image58.jpeg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image" Target="../media/image60.jpe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notesSlide" Target="../notesSlides/notesSlide30.xml"/><Relationship Id="rId5" Type="http://schemas.openxmlformats.org/officeDocument/2006/relationships/tags" Target="../tags/tag7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9" Type="http://schemas.openxmlformats.org/officeDocument/2006/relationships/tags" Target="../tags/tag8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60.jpe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notesSlide" Target="../notesSlides/notesSlide31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notesSlide" Target="../notesSlides/notesSlide34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image" Target="../media/image59.jpe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10" Type="http://schemas.openxmlformats.org/officeDocument/2006/relationships/tags" Target="../tags/tag103.xml"/><Relationship Id="rId19" Type="http://schemas.openxmlformats.org/officeDocument/2006/relationships/image" Target="../media/image58.jpeg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7" Type="http://schemas.openxmlformats.org/officeDocument/2006/relationships/image" Target="../media/image66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65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63-020-01359-2" TargetMode="External"/><Relationship Id="rId2" Type="http://schemas.openxmlformats.org/officeDocument/2006/relationships/hyperlink" Target="https://www.sciencedirect.com/science/article/pii/S156625352100035X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Computer Vision by Y. Moses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D9CCE-13E0-4DAE-BFA6-95A7F91F66D9}" type="slidenum">
              <a:rPr lang="he-IL" altLang="en-US"/>
              <a:pPr/>
              <a:t>1</a:t>
            </a:fld>
            <a:endParaRPr lang="en-US" altLang="en-US" dirty="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73125" y="1174230"/>
            <a:ext cx="7721600" cy="1143000"/>
          </a:xfrm>
        </p:spPr>
        <p:txBody>
          <a:bodyPr/>
          <a:lstStyle/>
          <a:p>
            <a:r>
              <a:rPr lang="en-US" altLang="he-IL" dirty="0"/>
              <a:t>Image Features</a:t>
            </a:r>
            <a:br>
              <a:rPr lang="en-US" altLang="he-IL" dirty="0"/>
            </a:br>
            <a:r>
              <a:rPr lang="en-US" altLang="he-IL"/>
              <a:t>Class 2</a:t>
            </a:r>
            <a:br>
              <a:rPr lang="en-US" altLang="he-IL" dirty="0"/>
            </a:br>
            <a:endParaRPr lang="en-US" altLang="he-IL" dirty="0"/>
          </a:p>
        </p:txBody>
      </p:sp>
      <p:sp>
        <p:nvSpPr>
          <p:cNvPr id="16395" name="AutoShape 11" descr="data:image/jpg;base64,/9j/4AAQSkZJRgABAQAAAQABAAD/2wBDAAkGBwgHBgkIBwgKCgkLDRYPDQwMDRsUFRAWIB0iIiAdHx8kKDQsJCYxJx8fLT0tMTU3Ojo6Iys/RD84QzQ5Ojf/2wBDAQoKCg0MDRoPDxo3JR8lNzc3Nzc3Nzc3Nzc3Nzc3Nzc3Nzc3Nzc3Nzc3Nzc3Nzc3Nzc3Nzc3Nzc3Nzc3Nzc3Nzf/wAARCABeAEoDASIAAhEBAxEB/8QAGgAAAwEBAQEAAAAAAAAAAAAABAUGAgMBB//EAEQQAAIBAgMFBQUCCwYHAAAAAAECAwQRAAUhBhIxQVETImFxgRQVMpGyQ8EWIyUzNUJ0gpKisVJic6HR8Ac0RFOj0vH/xAAaAQACAwEBAAAAAAAAAAAAAAADBAABAgUG/8QAJhEAAgIBAwMEAwEAAAAAAAAAAQIAAxEEEiETIjEFMkFRFEJxYf/aAAwDAQACEQMRAD8Ao87zmvp82q4o6p44YmUABV5qDxI88K5tqM0BtHVPz1IW/wDTGdsallzqpiXQK4JFuJKj7sTGY1PY0Tvzbur5n/Zx5ZELETvVpWKwxA8TrXbeZ/2xWnzJo0XQt2SMT8xjLbbbSHSPNJwApu0kMQuQNdAmmunHniYCNMwjTQtYADre334MRomqWR9Ywx46Ai5P+npjrCisDG0RBuTmNfw72qRQ7ZlvITa5hS1/RcG0f/EPNnslXXPEeG+I13f6aYlXTfdYlJN+duBPh5cupOOsVNJUVEVPBFdy27uga388RtPUw9sgOJb/AIUZ66iSHMS6dQia+tsEptJm7HTMmt07NP8ATE/lsEmXVKZfMN1WG/EzLYONOPrcfK+DayiNPJ28S2iY/Db4Tjl3oK22x6rpuOVEZw7S5x7QqyV7Mp49xR92C82kYZrWDeb8+/M/2jiZeRY3jcnUfF88Umb2961uv/UP9RxdA7jF9airtwIFth+nq4623lv/AAriRz51bsY4t5UW51430xX7ZXXPqwjgzLf+EYjs2sI0c8jb54LpfeIZieiP4IHEOzWNojvSMwYnoVYn7gcYG72jgju75Hphzk+zObZnSCrpBDFGNYnlfdMrDSy6cjz4fI4WR5dmDvUoKSa8D7koEZbs2JsAdNLkAY6eYnme0kLSlSp/HSPYNw3eZa/ofli92KyVaKmOY1SATzC8dxoqHmPP+nniay3KWgmEeZ0ksisu5vQyIxGo3ju3BPduNOZx9Fhr6OppmmSdBAgIa4I3LDUFTYi3QjGHyRxJmA53lUWaU1oz2cyntIZmOiSePRTwPoeQwnpaz2mjaGphs6EpKjaMjDQ+oOHU2fQwxK9LSh1dAySVcqwLIORVW75H7tsIa32mTM4qs0QgFQtmMcyyRyEDQgg8bC3DUAdMJamnfXz5ENU2G/yL6qnMdQlrsjN3T1xRZuB72rf2iT6jgGo4Du3A1F+WDc3v72rf2iT6jhXStuzJredsD2xkBzytW+okX6VxL1kQljaIHUjQ4pNsVvtLWBWB3mBYHlZRianLAA3J14jnjdeVwRGFwax/J9HyuWnm2do5aVSkIjSMg/EhACkG3Qhr/PnjDIa/LqmOklNLPM57Yf2nU23XtqQVA1Gu6R5GV2az6LKpXgriBQ1DBt86iN7W1HQgDXkQOpxT0cV8xNTC6Gnq1EZs32q3KEctV09Fw0QSd6/MX4HaZLV2RV1ZnkBio5KOnsglVoneMbujm6Cz72pFutrLYYp8kQQZq9EWkly+RXFL7QoLkCxAbXXQsPEAX4YcmnQwu7tJu7pDI3wnrcYUVSsklLUi4MNTE/kpbdb+VmxdlxICkSJUOSDEWaUNVPmCzxwTvPuskk8ci3R98neKk95Qthu8O7x1JwzalWWtWthp/ZaRyQtMCLK9rF7DQFgAbA28yTguupn96yrCdXbfuDbiNR8wcCPVb2Zx0Ed2EEe+2vM6fcfmMBvtZqGz9Qi1KGDKfM55hT7kd+GumN5t+la3T7d/qOCMzhtSFy3ByCDytgfNre9a3/Hf6jhH05twMHrP1ibbhidoq+3BZFGnLuKcT5kVogrC5Xp0w228l7Pa3MvFk+hcJKKkqK0SlI27KAb0sg4DwPprpc8Bzw/XXlRCq4VBme+xV2ZpOtDTNIkIUyOpsqXOlyep0tzxc7FgS7IJTbyqUlbvKBcHe7rDrYi48sdaDZyvyrYlKikdqiWpTt6yjik0mR1NgCpuSoK6A2I3hzvjhl8kNNR05oLyU6xKot9ovXwa9/W453wa0itAogkPWYn6lFmVQ82XFIw5kdhHKIrlhu/GV9AbeYwnzGrpZqOog9siRjGVF3sym2nHW/nhhC7GlFXAO3Kxt2a7wXfJI5ngdLa/dhDmGe5gHt7oMbqtt1qqMyA3Bva4taw6+mMhepgmQPsyBG1Xm9NVbr0rtLMFG8YxdRqPiNrczw16YW5QnaVdfWqxJmnKq3VVO6Ppv64Jpcyq8yozRe7JI5JQYxeVWBYjSwBOgGvpgCpcZZMLIRl09jG4bSMsAQD0B5HzHTAdVS5oKpLrsUPgxpmpBobA679/8sC5uPytW/tEn1HG6wdpTqsbKynmDry448zYflWt/wAd/qOEfTe0EStZjtk5trAarbWvhheMzNJGqozhbHcXUk6AeuK/JNn0y+lhpbtJGUBnfdsXkPEgHUW5eWH+a5dHXUlYsYjjrHDrFNzVraX+fy8sC0taskUNVCvYyGQrNGeIZQBIrAc7nl4W4469YHTEUewsAPqL8srTsxmJpaqRvdE7EozHSlfiT4Ib68gTfrjzabJajLal8yyWPt6aUFp6BTYEnUvH48yvPiNcMc4pmrA1N2LuuoRrW4/qnw1H++E7Q5rmOx8i5bm0bzZXoY3A3ngX+7f4l8OI5Y3wRtMpSwO5fMCpM8p4nSeN2hWbWSmqO4GPAsjnu73IgkA87HXD1czo590tVREDXcnIRl/dY/5jTxwfmWTUGY0EtZlsa1tPVDtJYo5rCY8Q6t+rILWvp0PglyjJqL28RZC7yiGETywZgpKKzEbkbAfCwKyXNtDbQ21hpHxN9YHkiVGTQNJmPtZ+CKPcTTQs1iSPQD+I4mQ+VVE2ZUgljkghnZA9wVMZG8BroQAXX9wYf1+1lNSZXX1M0MkFbRx70tFL+cUn4T/eUkjvDTEsMueibLYJCpfsTV5uttZS0gdF01v2lx5Kb+O1XAgiSTkwSPL5spq6eiqq6aDK624pZU0kVv8Atu17qp4Kw48Drrhhmxtmtbp9u/1HDloqSqpZqfMwlTVypeSB0vuqQLWB6aa66878E2bE+9KzX7d/qOF7AARgYkDFvMqqirEVRNGd42ZtAPLQYR1re7swNXThvZ6wBKpBc7ri27KLeHdb0x2qsyoZqmaTtKpSx4dkun82AqiSgqIGhmnqWVxut+IAuLa/r4ldqBADJg5mdpNqosgivMu/U3Z6aAMCZCSbcNQP/nHCiNZDQzRZjOZqyWzTvIblXPJT0Xh88ZOz+SnMoK2SrrppI7sTPCHZ20CksX4KBoMGT0dHIyMtfUqU4XpVa5PE/nMW9tZGAZpeInosyrsiqjVZXJ3SfxtG35qTr5HFnsZmNLmVLX1iybldVTlqqMm7Q6WQeIC2seBN8IPYKF43Rq6oO8e8fY11/wDJgeDJqOkq0rKLNq2CpThItKpB6gjtNQehxpL0HBMjjIlRntNl+ax0eZ5sDA2XuWl3dL7p1Q9VLAEDnp1xnKIJm7WurlK1tRKZHU/Zi1lTyUW9b4CnkpanMIqiorKp4YyJPZxTKFMgFg19+/HUA3sfSx65nQqXIep73WFdP5sa/Iq+4PBxiFVccM8RinRZF1I3hex6jofEYQ5v+la3U/8AMSfUcMjmNCLkSVJPjCv/AL4nMyzulfMapgk1mmci6jqfHAmYWN2yx2+Z/9k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68275" y="-427038"/>
            <a:ext cx="704850" cy="8953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1905000" y="5715000"/>
            <a:ext cx="1905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Picasso, 1946</a:t>
            </a:r>
            <a:endParaRPr lang="he-IL" dirty="0"/>
          </a:p>
        </p:txBody>
      </p:sp>
      <p:pic>
        <p:nvPicPr>
          <p:cNvPr id="16405" name="Picture 21" descr="http://www.vegastripping.com/images/features_wynn_parlor_hea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2209800"/>
            <a:ext cx="2857500" cy="3505200"/>
          </a:xfrm>
          <a:prstGeom prst="rect">
            <a:avLst/>
          </a:prstGeom>
          <a:noFill/>
        </p:spPr>
      </p:pic>
      <p:pic>
        <p:nvPicPr>
          <p:cNvPr id="16407" name="Picture 23" descr="http://www.desfemmes.fr/images/francoise_gilo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2286000"/>
            <a:ext cx="2667000" cy="3379132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5486400" y="5638800"/>
            <a:ext cx="3048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Francoise </a:t>
            </a:r>
            <a:r>
              <a:rPr lang="en-US" dirty="0" err="1"/>
              <a:t>Gilot</a:t>
            </a:r>
            <a:endParaRPr lang="he-IL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C3D1-53A2-29B5-F5DD-CAE5CF78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64FD02-F378-A510-4D33-07F1BB4A9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he-IL" dirty="0"/>
              </a:p>
              <a:p>
                <a:pPr lvl="1"/>
                <a:r>
                  <a:rPr lang="en-US" dirty="0"/>
                  <a:t>Using Taylor serious</a:t>
                </a:r>
              </a:p>
              <a:p>
                <a:pPr lvl="1"/>
                <a:r>
                  <a:rPr lang="en-US" dirty="0"/>
                  <a:t>Algebra</a:t>
                </a:r>
              </a:p>
              <a:p>
                <a:r>
                  <a:rPr lang="en-US" dirty="0"/>
                  <a:t>Image gradient:</a:t>
                </a:r>
              </a:p>
              <a:p>
                <a:pPr lvl="1"/>
                <a:r>
                  <a:rPr lang="en-US" dirty="0"/>
                  <a:t>Convolution</a:t>
                </a:r>
              </a:p>
              <a:p>
                <a:pPr lvl="1"/>
                <a:r>
                  <a:rPr lang="en-US" dirty="0"/>
                  <a:t>Smoothing mask</a:t>
                </a:r>
              </a:p>
              <a:p>
                <a:pPr lvl="1"/>
                <a:r>
                  <a:rPr lang="en-US" dirty="0"/>
                  <a:t>Gradient mask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Derivative of a Gaussian - </a:t>
                </a:r>
                <a:r>
                  <a:rPr lang="en-US" dirty="0">
                    <a:solidFill>
                      <a:srgbClr val="FF0000"/>
                    </a:solidFill>
                  </a:rPr>
                  <a:t>today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64FD02-F378-A510-4D33-07F1BB4A9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9" t="-2044" b="-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25ED8-7249-F281-283C-C93B12DAEF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521AE-74D8-4B4B-9A91-866FD5CBAD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1CED1-D73F-60EE-F539-FE26AB900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790700"/>
            <a:ext cx="2060686" cy="1444371"/>
          </a:xfrm>
          <a:prstGeom prst="rect">
            <a:avLst/>
          </a:prstGeom>
        </p:spPr>
      </p:pic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D61D0C9E-9983-139F-3DDE-D5584A2872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121257"/>
              </p:ext>
            </p:extLst>
          </p:nvPr>
        </p:nvGraphicFramePr>
        <p:xfrm>
          <a:off x="4876800" y="3810000"/>
          <a:ext cx="1295400" cy="113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680" imgH="558720" progId="Equation.3">
                  <p:embed/>
                </p:oleObj>
              </mc:Choice>
              <mc:Fallback>
                <p:oleObj name="Equation" r:id="rId4" imgW="634680" imgH="558720" progId="Equation.3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D61D0C9E-9983-139F-3DDE-D5584A287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810000"/>
                        <a:ext cx="1295400" cy="11386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65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04B94-5BF1-4991-8BB0-E16EDB33EDB4}" type="slidenum">
              <a:rPr lang="he-IL" altLang="en-US"/>
              <a:pPr/>
              <a:t>11</a:t>
            </a:fld>
            <a:endParaRPr lang="en-US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473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6600"/>
                  </a:solidFill>
                </a:endParaRPr>
              </a:p>
              <a:p>
                <a:r>
                  <a:rPr lang="en-US" dirty="0"/>
                  <a:t>Smoothing mask</a:t>
                </a:r>
                <a:r>
                  <a:rPr lang="en-US" dirty="0">
                    <a:solidFill>
                      <a:srgbClr val="99009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6600"/>
                    </a:solidFill>
                  </a:rPr>
                  <a:t>[1 2 1]</a:t>
                </a:r>
              </a:p>
              <a:p>
                <a:r>
                  <a:rPr lang="en-US" dirty="0"/>
                  <a:t>Derivative mask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3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sz="3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3200" dirty="0"/>
              </a:p>
              <a:p>
                <a:r>
                  <a:rPr lang="en-US" dirty="0"/>
                  <a:t>Which side is cheaper to compute?</a:t>
                </a:r>
              </a:p>
            </p:txBody>
          </p:sp>
        </mc:Choice>
        <mc:Fallback xmlns="">
          <p:sp>
            <p:nvSpPr>
              <p:cNvPr id="8847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39" t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472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5F89C9-8100-4092-89E4-2F6477B75239}" type="slidenum">
              <a:rPr lang="he-IL" altLang="en-US"/>
              <a:pPr/>
              <a:t>12</a:t>
            </a:fld>
            <a:endParaRPr lang="en-US" alt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Derivative of Smoothing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8178800" cy="4171950"/>
          </a:xfrm>
        </p:spPr>
        <p:txBody>
          <a:bodyPr/>
          <a:lstStyle/>
          <a:p>
            <a:endParaRPr lang="en-US" altLang="he-IL"/>
          </a:p>
          <a:p>
            <a:endParaRPr lang="en-US" altLang="he-IL"/>
          </a:p>
          <a:p>
            <a:endParaRPr lang="en-US" altLang="he-IL"/>
          </a:p>
          <a:p>
            <a:endParaRPr lang="en-US" altLang="he-IL"/>
          </a:p>
          <a:p>
            <a:endParaRPr lang="en-US" altLang="he-IL"/>
          </a:p>
          <a:p>
            <a:endParaRPr lang="en-US" altLang="he-IL"/>
          </a:p>
          <a:p>
            <a:pPr>
              <a:buFont typeface="Wingdings" pitchFamily="2" charset="2"/>
              <a:buNone/>
            </a:pPr>
            <a:r>
              <a:rPr lang="en-US" altLang="he-IL"/>
              <a:t>		</a:t>
            </a:r>
            <a:endParaRPr lang="en-US" altLang="he-IL">
              <a:sym typeface="Symbol" pitchFamily="18" charset="2"/>
            </a:endParaRPr>
          </a:p>
        </p:txBody>
      </p:sp>
      <p:graphicFrame>
        <p:nvGraphicFramePr>
          <p:cNvPr id="890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057125"/>
              </p:ext>
            </p:extLst>
          </p:nvPr>
        </p:nvGraphicFramePr>
        <p:xfrm>
          <a:off x="766762" y="2174875"/>
          <a:ext cx="2981325" cy="390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00200" imgH="2095200" progId="Equation.3">
                  <p:embed/>
                </p:oleObj>
              </mc:Choice>
              <mc:Fallback>
                <p:oleObj name="Equation" r:id="rId3" imgW="1600200" imgH="2095200" progId="Equation.3">
                  <p:embed/>
                  <p:pic>
                    <p:nvPicPr>
                      <p:cNvPr id="8908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" y="2174875"/>
                        <a:ext cx="2981325" cy="3902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8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41354"/>
              </p:ext>
            </p:extLst>
          </p:nvPr>
        </p:nvGraphicFramePr>
        <p:xfrm>
          <a:off x="4829175" y="2170906"/>
          <a:ext cx="3705225" cy="415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79560" imgH="2108160" progId="Equation.3">
                  <p:embed/>
                </p:oleObj>
              </mc:Choice>
              <mc:Fallback>
                <p:oleObj name="Equation" r:id="rId5" imgW="1879560" imgH="2108160" progId="Equation.3">
                  <p:embed/>
                  <p:pic>
                    <p:nvPicPr>
                      <p:cNvPr id="8908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9175" y="2170906"/>
                        <a:ext cx="3705225" cy="41544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886" name="Text Box 6"/>
          <p:cNvSpPr txBox="1">
            <a:spLocks noChangeArrowheads="1"/>
          </p:cNvSpPr>
          <p:nvPr/>
        </p:nvSpPr>
        <p:spPr bwMode="auto">
          <a:xfrm>
            <a:off x="3962400" y="3581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or</a:t>
            </a:r>
            <a:endParaRPr lang="en-GB"/>
          </a:p>
        </p:txBody>
      </p:sp>
      <p:sp>
        <p:nvSpPr>
          <p:cNvPr id="890887" name="Text Box 7"/>
          <p:cNvSpPr txBox="1">
            <a:spLocks noChangeArrowheads="1"/>
          </p:cNvSpPr>
          <p:nvPr/>
        </p:nvSpPr>
        <p:spPr bwMode="auto">
          <a:xfrm>
            <a:off x="2071688" y="430384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Smoothing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9BAA7A-1D6C-F365-4FD1-2B190BF22223}"/>
                  </a:ext>
                </a:extLst>
              </p:cNvPr>
              <p:cNvSpPr txBox="1"/>
              <p:nvPr/>
            </p:nvSpPr>
            <p:spPr>
              <a:xfrm>
                <a:off x="2667000" y="1465389"/>
                <a:ext cx="4610818" cy="860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9BAA7A-1D6C-F365-4FD1-2B190BF2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465389"/>
                <a:ext cx="4610818" cy="860172"/>
              </a:xfrm>
              <a:prstGeom prst="rect">
                <a:avLst/>
              </a:prstGeom>
              <a:blipFill>
                <a:blip r:embed="rId7"/>
                <a:stretch>
                  <a:fillRect l="-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3E37E6-E495-A1FF-D948-CE960A6B3B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755" y="2148782"/>
            <a:ext cx="3139702" cy="4023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A9AB0-4D09-5FF9-A8CF-0F1276CB1D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1758" y="2139950"/>
            <a:ext cx="3752642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2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89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88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3A4659-3689-49DF-AED6-B4A00C8E5829}" type="slidenum">
              <a:rPr lang="he-IL" altLang="en-US"/>
              <a:pPr/>
              <a:t>13</a:t>
            </a:fld>
            <a:endParaRPr lang="en-US" altLang="en-US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305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57200" y="1885950"/>
                <a:ext cx="8175625" cy="1590675"/>
              </a:xfrm>
            </p:spPr>
            <p:txBody>
              <a:bodyPr/>
              <a:lstStyle/>
              <a:p>
                <a:r>
                  <a:rPr lang="en-US" altLang="he-IL" sz="2800" dirty="0"/>
                  <a:t>Convolution with a Gaussian:</a:t>
                </a:r>
              </a:p>
              <a:p>
                <a:pPr lvl="1"/>
                <a:r>
                  <a:rPr lang="en-US" altLang="he-IL" sz="2400" dirty="0"/>
                  <a:t>Smooth the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he-IL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he-IL" sz="2400" dirty="0"/>
                  <a:t> STD (square of the variance) determines the width of the Gaussian</a:t>
                </a:r>
              </a:p>
              <a:p>
                <a:pPr lvl="1"/>
                <a:r>
                  <a:rPr lang="en-US" altLang="he-IL" sz="2400" dirty="0"/>
                  <a:t>The mask size should be a function of </a:t>
                </a:r>
                <a14:m>
                  <m:oMath xmlns:m="http://schemas.openxmlformats.org/officeDocument/2006/math">
                    <m:r>
                      <a:rPr lang="en-US" altLang="he-IL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br>
                  <a:rPr lang="en-US" altLang="he-IL" sz="2400" dirty="0"/>
                </a:br>
                <a:endParaRPr lang="en-US" altLang="he-IL" sz="2400" dirty="0"/>
              </a:p>
            </p:txBody>
          </p:sp>
        </mc:Choice>
        <mc:Fallback xmlns="">
          <p:sp>
            <p:nvSpPr>
              <p:cNvPr id="813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57200" y="1885950"/>
                <a:ext cx="8175625" cy="1590675"/>
              </a:xfrm>
              <a:blipFill>
                <a:blip r:embed="rId4"/>
                <a:stretch>
                  <a:fillRect l="-1268" t="-3831" r="-1715" b="-467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3061" name="Picture 5" descr="gaus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8738" y="4424363"/>
            <a:ext cx="2570162" cy="1927225"/>
          </a:xfrm>
          <a:prstGeom prst="rect">
            <a:avLst/>
          </a:prstGeom>
          <a:noFill/>
        </p:spPr>
      </p:pic>
      <p:pic>
        <p:nvPicPr>
          <p:cNvPr id="8130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13623" y="4189413"/>
            <a:ext cx="3314700" cy="2486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739ED-912F-19DF-3E9C-9E986B1AA8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50D56-46A8-D763-F387-12D7583638E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5875" y="4038600"/>
            <a:ext cx="3409950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955333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050" y="1703388"/>
            <a:ext cx="3409950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rcRect l="11749" t="24538" r="8102" b="27478"/>
          <a:stretch>
            <a:fillRect/>
          </a:stretch>
        </p:blipFill>
        <p:spPr bwMode="auto">
          <a:xfrm>
            <a:off x="3962400" y="914400"/>
            <a:ext cx="4364037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rcRect l="11885" t="24974" r="8376" b="28314"/>
          <a:stretch>
            <a:fillRect/>
          </a:stretch>
        </p:blipFill>
        <p:spPr bwMode="auto">
          <a:xfrm>
            <a:off x="3935413" y="2930525"/>
            <a:ext cx="4341812" cy="190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rcRect l="12404" t="24480" r="8368" b="27171"/>
          <a:stretch>
            <a:fillRect/>
          </a:stretch>
        </p:blipFill>
        <p:spPr bwMode="auto">
          <a:xfrm>
            <a:off x="3954463" y="4883150"/>
            <a:ext cx="4314825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7"/>
          <p:cNvPicPr>
            <a:picLocks noChangeAspect="1"/>
          </p:cNvPicPr>
          <p:nvPr/>
        </p:nvPicPr>
        <p:blipFill>
          <a:blip r:embed="rId7" cstate="print"/>
          <a:srcRect l="4526" t="6618" r="4695" b="6322"/>
          <a:stretch>
            <a:fillRect/>
          </a:stretch>
        </p:blipFill>
        <p:spPr bwMode="auto">
          <a:xfrm>
            <a:off x="804863" y="2686050"/>
            <a:ext cx="2506662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4" name="TextBox 8"/>
          <p:cNvSpPr txBox="1">
            <a:spLocks noChangeArrowheads="1"/>
          </p:cNvSpPr>
          <p:nvPr/>
        </p:nvSpPr>
        <p:spPr bwMode="auto">
          <a:xfrm>
            <a:off x="8356600" y="1657350"/>
            <a:ext cx="587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s</a:t>
            </a:r>
            <a:r>
              <a:rPr lang="en-US"/>
              <a:t>=1</a:t>
            </a:r>
          </a:p>
        </p:txBody>
      </p:sp>
      <p:sp>
        <p:nvSpPr>
          <p:cNvPr id="55305" name="TextBox 9"/>
          <p:cNvSpPr txBox="1">
            <a:spLocks noChangeArrowheads="1"/>
          </p:cNvSpPr>
          <p:nvPr/>
        </p:nvSpPr>
        <p:spPr bwMode="auto">
          <a:xfrm>
            <a:off x="8343900" y="3652838"/>
            <a:ext cx="5873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s</a:t>
            </a:r>
            <a:r>
              <a:rPr lang="en-US"/>
              <a:t>=2</a:t>
            </a:r>
          </a:p>
        </p:txBody>
      </p:sp>
      <p:sp>
        <p:nvSpPr>
          <p:cNvPr id="55306" name="TextBox 10"/>
          <p:cNvSpPr txBox="1">
            <a:spLocks noChangeArrowheads="1"/>
          </p:cNvSpPr>
          <p:nvPr/>
        </p:nvSpPr>
        <p:spPr bwMode="auto">
          <a:xfrm>
            <a:off x="8302625" y="5743575"/>
            <a:ext cx="587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s</a:t>
            </a:r>
            <a:r>
              <a:rPr lang="en-US"/>
              <a:t>=4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6172200"/>
            <a:ext cx="30480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1">
            <a:spAutoFit/>
          </a:bodyPr>
          <a:lstStyle/>
          <a:p>
            <a:r>
              <a:rPr lang="en-US" sz="2000" dirty="0"/>
              <a:t>Taken from </a:t>
            </a:r>
            <a:r>
              <a:rPr lang="en-US" sz="2000" dirty="0" err="1"/>
              <a:t>T</a:t>
            </a:r>
            <a:r>
              <a:rPr lang="en-US" sz="2000" dirty="0" err="1">
                <a:latin typeface="Calibri" pitchFamily="34" charset="0"/>
                <a:cs typeface="Arial" pitchFamily="34" charset="0"/>
              </a:rPr>
              <a:t>orralba</a:t>
            </a:r>
            <a:endParaRPr lang="he-IL" sz="20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4041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202631-6C66-47C4-BB81-5C0CFCF182E7}" type="slidenum">
              <a:rPr lang="he-IL" altLang="en-US"/>
              <a:pPr/>
              <a:t>15</a:t>
            </a:fld>
            <a:endParaRPr lang="en-US" altLang="en-US"/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he-IL" sz="3600" dirty="0"/>
              <a:t>Smooth then Take Derivatives</a:t>
            </a:r>
            <a:endParaRPr lang="en-US" sz="3600" dirty="0"/>
          </a:p>
        </p:txBody>
      </p:sp>
      <p:sp>
        <p:nvSpPr>
          <p:cNvPr id="859143" name="AutoShape 7"/>
          <p:cNvSpPr>
            <a:spLocks/>
          </p:cNvSpPr>
          <p:nvPr/>
        </p:nvSpPr>
        <p:spPr bwMode="auto">
          <a:xfrm>
            <a:off x="4953000" y="2286000"/>
            <a:ext cx="457200" cy="3124200"/>
          </a:xfrm>
          <a:prstGeom prst="rightBrace">
            <a:avLst>
              <a:gd name="adj1" fmla="val 56944"/>
              <a:gd name="adj2" fmla="val 50000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4495800"/>
            <a:ext cx="2454275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/>
          <p:cNvPicPr>
            <a:picLocks noChangeAspect="1"/>
          </p:cNvPicPr>
          <p:nvPr/>
        </p:nvPicPr>
        <p:blipFill>
          <a:blip r:embed="rId4" cstate="print"/>
          <a:srcRect l="7426" t="7117" r="4259" b="4240"/>
          <a:stretch>
            <a:fillRect/>
          </a:stretch>
        </p:blipFill>
        <p:spPr bwMode="auto">
          <a:xfrm>
            <a:off x="6096000" y="1533527"/>
            <a:ext cx="24542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20"/>
          <p:cNvSpPr txBox="1">
            <a:spLocks noChangeArrowheads="1"/>
          </p:cNvSpPr>
          <p:nvPr/>
        </p:nvSpPr>
        <p:spPr bwMode="auto">
          <a:xfrm>
            <a:off x="4808538" y="6064250"/>
            <a:ext cx="76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Scale</a:t>
            </a: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 flipH="1" flipV="1">
            <a:off x="7429501" y="3314701"/>
            <a:ext cx="533399" cy="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268792" y="5572364"/>
            <a:ext cx="457198" cy="64134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6200000" flipH="1">
            <a:off x="7467600" y="4419600"/>
            <a:ext cx="457201" cy="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6" name="Rectangle 15"/>
          <p:cNvSpPr/>
          <p:nvPr/>
        </p:nvSpPr>
        <p:spPr>
          <a:xfrm>
            <a:off x="838200" y="6019800"/>
            <a:ext cx="1806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Associativity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B779BD-4453-C0BA-C92F-721EAB797CE8}"/>
                  </a:ext>
                </a:extLst>
              </p:cNvPr>
              <p:cNvSpPr txBox="1"/>
              <p:nvPr/>
            </p:nvSpPr>
            <p:spPr>
              <a:xfrm>
                <a:off x="593725" y="1922462"/>
                <a:ext cx="4495800" cy="8601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B779BD-4453-C0BA-C92F-721EAB797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5" y="1922462"/>
                <a:ext cx="4495800" cy="860172"/>
              </a:xfrm>
              <a:prstGeom prst="rect">
                <a:avLst/>
              </a:prstGeom>
              <a:blipFill>
                <a:blip r:embed="rId5"/>
                <a:stretch>
                  <a:fillRect b="-559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E1DD55-8661-21A8-2847-E7F3033BD296}"/>
                  </a:ext>
                </a:extLst>
              </p:cNvPr>
              <p:cNvSpPr txBox="1"/>
              <p:nvPr/>
            </p:nvSpPr>
            <p:spPr>
              <a:xfrm>
                <a:off x="593725" y="2932366"/>
                <a:ext cx="4495800" cy="84568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E1DD55-8661-21A8-2847-E7F3033BD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5" y="2932366"/>
                <a:ext cx="4495800" cy="845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462311-66EA-7824-121F-1CD3DEDF12DA}"/>
                  </a:ext>
                </a:extLst>
              </p:cNvPr>
              <p:cNvSpPr txBox="1"/>
              <p:nvPr/>
            </p:nvSpPr>
            <p:spPr>
              <a:xfrm>
                <a:off x="520702" y="4071938"/>
                <a:ext cx="4495800" cy="86812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462311-66EA-7824-121F-1CD3DEDF1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2" y="4071938"/>
                <a:ext cx="4495800" cy="8681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6F74A7-27CE-703C-C51F-EE4757828535}"/>
                  </a:ext>
                </a:extLst>
              </p:cNvPr>
              <p:cNvSpPr txBox="1"/>
              <p:nvPr/>
            </p:nvSpPr>
            <p:spPr>
              <a:xfrm>
                <a:off x="520702" y="4982488"/>
                <a:ext cx="4495800" cy="86812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6F74A7-27CE-703C-C51F-EE4757828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2" y="4982488"/>
                <a:ext cx="4495800" cy="8681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6B8E9A-14D8-C6F3-9652-E9172B18E4AE}"/>
                  </a:ext>
                </a:extLst>
              </p:cNvPr>
              <p:cNvSpPr txBox="1"/>
              <p:nvPr/>
            </p:nvSpPr>
            <p:spPr>
              <a:xfrm>
                <a:off x="5099357" y="3418013"/>
                <a:ext cx="4495800" cy="8601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6B8E9A-14D8-C6F3-9652-E9172B18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57" y="3418013"/>
                <a:ext cx="4495800" cy="860172"/>
              </a:xfrm>
              <a:prstGeom prst="rect">
                <a:avLst/>
              </a:prstGeom>
              <a:blipFill>
                <a:blip r:embed="rId9"/>
                <a:stretch>
                  <a:fillRect b="-209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DE60217-8116-5E13-EE83-288C10CF0E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3523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3" grpId="0" animBg="1"/>
      <p:bldP spid="3" grpId="0" animBg="1"/>
      <p:bldP spid="18" grpId="0" animBg="1"/>
      <p:bldP spid="22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97021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0"/>
            <a:ext cx="297021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0"/>
            <a:ext cx="297021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609600" y="5303838"/>
            <a:ext cx="64924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Times" pitchFamily="18" charset="0"/>
              </a:rPr>
              <a:t>The scale of the smoothing filter affects derivative estimates, 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609600" y="3733800"/>
            <a:ext cx="1020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</a:rPr>
              <a:t>1 pixel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3581400" y="3810000"/>
            <a:ext cx="113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</a:rPr>
              <a:t>3 pixels</a:t>
            </a: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6858000" y="3886200"/>
            <a:ext cx="113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</a:rPr>
              <a:t>7 pixels</a:t>
            </a: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136525" y="6515100"/>
            <a:ext cx="1314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Forsyth, 2002</a:t>
            </a:r>
          </a:p>
        </p:txBody>
      </p:sp>
    </p:spTree>
    <p:extLst>
      <p:ext uri="{BB962C8B-B14F-4D97-AF65-F5344CB8AC3E}">
        <p14:creationId xmlns:p14="http://schemas.microsoft.com/office/powerpoint/2010/main" val="404517178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9C8479-C33B-478E-B3F4-1CB6F8B01876}" type="slidenum">
              <a:rPr lang="he-IL" altLang="en-US"/>
              <a:pPr/>
              <a:t>17</a:t>
            </a:fld>
            <a:endParaRPr lang="en-US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Harris Corner Detector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619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For each image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 Compute </a:t>
                </a:r>
                <a:r>
                  <a:rPr lang="en-US" dirty="0">
                    <a:solidFill>
                      <a:srgbClr val="006600"/>
                    </a:solidFill>
                  </a:rPr>
                  <a:t>I</a:t>
                </a:r>
                <a:r>
                  <a:rPr lang="en-US" baseline="-25000" dirty="0">
                    <a:solidFill>
                      <a:srgbClr val="006600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>
                    <a:solidFill>
                      <a:srgbClr val="006600"/>
                    </a:solidFill>
                  </a:rPr>
                  <a:t>I</a:t>
                </a:r>
                <a:r>
                  <a:rPr lang="en-US" baseline="-25000" dirty="0" err="1">
                    <a:solidFill>
                      <a:srgbClr val="006600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For each image point compute: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6600"/>
                    </a:solidFill>
                  </a:rPr>
                  <a:t>C(q) </a:t>
                </a:r>
                <a:r>
                  <a:rPr lang="en-US" dirty="0"/>
                  <a:t>(based on its  neighborhood)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 Compute </a:t>
                </a:r>
                <a:r>
                  <a:rPr lang="en-US" dirty="0">
                    <a:solidFill>
                      <a:srgbClr val="006600"/>
                    </a:solidFill>
                    <a:sym typeface="Symbol" pitchFamily="18" charset="2"/>
                  </a:rPr>
                  <a:t></a:t>
                </a:r>
                <a:r>
                  <a:rPr lang="en-US" baseline="-25000" dirty="0">
                    <a:solidFill>
                      <a:srgbClr val="006600"/>
                    </a:solidFill>
                    <a:sym typeface="Symbol" pitchFamily="18" charset="2"/>
                  </a:rPr>
                  <a:t>2</a:t>
                </a:r>
                <a:r>
                  <a:rPr lang="en-US" dirty="0">
                    <a:sym typeface="Symbol" pitchFamily="18" charset="2"/>
                  </a:rPr>
                  <a:t> (the smallest eigenvalue of </a:t>
                </a:r>
                <a:r>
                  <a:rPr lang="en-US" dirty="0">
                    <a:solidFill>
                      <a:srgbClr val="006600"/>
                    </a:solidFill>
                  </a:rPr>
                  <a:t>C(q)</a:t>
                </a:r>
                <a:r>
                  <a:rPr lang="en-US" dirty="0">
                    <a:sym typeface="Symbol" pitchFamily="18" charset="2"/>
                  </a:rPr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>
                    <a:sym typeface="Symbol" pitchFamily="18" charset="2"/>
                  </a:rPr>
                  <a:t> If </a:t>
                </a:r>
                <a:r>
                  <a:rPr lang="en-US" dirty="0">
                    <a:solidFill>
                      <a:srgbClr val="006600"/>
                    </a:solidFill>
                    <a:sym typeface="Symbol" pitchFamily="18" charset="2"/>
                  </a:rPr>
                  <a:t></a:t>
                </a:r>
                <a:r>
                  <a:rPr lang="en-US" baseline="-25000" dirty="0">
                    <a:solidFill>
                      <a:srgbClr val="006600"/>
                    </a:solidFill>
                    <a:sym typeface="Symbol" pitchFamily="18" charset="2"/>
                  </a:rPr>
                  <a:t>2</a:t>
                </a:r>
                <a:r>
                  <a:rPr lang="en-US" dirty="0">
                    <a:solidFill>
                      <a:srgbClr val="006600"/>
                    </a:solidFill>
                    <a:sym typeface="Symbol" pitchFamily="18" charset="2"/>
                  </a:rPr>
                  <a:t> &gt; </a:t>
                </a:r>
                <a:r>
                  <a:rPr lang="en-US" dirty="0" err="1">
                    <a:solidFill>
                      <a:srgbClr val="006600"/>
                    </a:solidFill>
                    <a:sym typeface="Symbol" pitchFamily="18" charset="2"/>
                  </a:rPr>
                  <a:t>th</a:t>
                </a:r>
                <a:r>
                  <a:rPr lang="en-US" dirty="0">
                    <a:sym typeface="Symbol" pitchFamily="18" charset="2"/>
                  </a:rPr>
                  <a:t>, save the coordinates in a list </a:t>
                </a:r>
                <a:r>
                  <a:rPr lang="en-US" dirty="0">
                    <a:solidFill>
                      <a:srgbClr val="006600"/>
                    </a:solidFill>
                    <a:sym typeface="Symbol" pitchFamily="18" charset="2"/>
                  </a:rPr>
                  <a:t>L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Sort </a:t>
                </a:r>
                <a:r>
                  <a:rPr lang="en-US" dirty="0">
                    <a:solidFill>
                      <a:srgbClr val="006600"/>
                    </a:solidFill>
                  </a:rPr>
                  <a:t>L</a:t>
                </a:r>
                <a:r>
                  <a:rPr lang="en-US" dirty="0"/>
                  <a:t> by </a:t>
                </a:r>
                <a:r>
                  <a:rPr lang="en-US" dirty="0">
                    <a:solidFill>
                      <a:srgbClr val="006600"/>
                    </a:solidFill>
                    <a:sym typeface="Symbol" pitchFamily="18" charset="2"/>
                  </a:rPr>
                  <a:t>d (or by </a:t>
                </a:r>
                <a:r>
                  <a:rPr lang="en-US" baseline="-25000" dirty="0">
                    <a:solidFill>
                      <a:srgbClr val="006600"/>
                    </a:solidFill>
                    <a:sym typeface="Symbol" pitchFamily="18" charset="2"/>
                  </a:rPr>
                  <a:t>2</a:t>
                </a:r>
                <a:r>
                  <a:rPr lang="en-US" dirty="0">
                    <a:solidFill>
                      <a:srgbClr val="006600"/>
                    </a:solidFill>
                    <a:sym typeface="Symbol" pitchFamily="18" charset="2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ym typeface="Symbol" pitchFamily="18" charset="2"/>
                  </a:rPr>
                  <a:t> Choose only one point in each neighborhood</a:t>
                </a:r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dirty="0">
                  <a:sym typeface="Symbol" pitchFamily="18" charset="2"/>
                </a:endParaRPr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76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39" t="-3212" r="-1118" b="-115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377084" y="3877205"/>
            <a:ext cx="7286625" cy="542925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r>
              <a:rPr lang="en-US" dirty="0"/>
              <a:t>Compute d(q)= </a:t>
            </a:r>
            <a:r>
              <a:rPr kumimoji="1" lang="en-US" dirty="0">
                <a:solidFill>
                  <a:srgbClr val="006600"/>
                </a:solidFill>
                <a:sym typeface="Symbol" pitchFamily="18" charset="2"/>
              </a:rPr>
              <a:t></a:t>
            </a:r>
            <a:r>
              <a:rPr kumimoji="1" lang="en-US" baseline="-25000" dirty="0">
                <a:solidFill>
                  <a:srgbClr val="006600"/>
                </a:solidFill>
                <a:sym typeface="Symbol" pitchFamily="18" charset="2"/>
              </a:rPr>
              <a:t>1 </a:t>
            </a:r>
            <a:r>
              <a:rPr kumimoji="1" lang="en-US" dirty="0">
                <a:solidFill>
                  <a:srgbClr val="006600"/>
                </a:solidFill>
                <a:sym typeface="Symbol" pitchFamily="18" charset="2"/>
              </a:rPr>
              <a:t></a:t>
            </a:r>
            <a:r>
              <a:rPr kumimoji="1" lang="en-US" baseline="-25000" dirty="0">
                <a:solidFill>
                  <a:srgbClr val="006600"/>
                </a:solidFill>
                <a:sym typeface="Symbol" pitchFamily="18" charset="2"/>
              </a:rPr>
              <a:t>2</a:t>
            </a:r>
            <a:r>
              <a:rPr kumimoji="1" lang="en-US" dirty="0">
                <a:solidFill>
                  <a:srgbClr val="006600"/>
                </a:solidFill>
                <a:sym typeface="Symbol" pitchFamily="18" charset="2"/>
              </a:rPr>
              <a:t>-k(1+ 2)=</a:t>
            </a:r>
            <a:r>
              <a:rPr kumimoji="1" lang="en-US" dirty="0">
                <a:sym typeface="Symbol" pitchFamily="18" charset="2"/>
              </a:rPr>
              <a:t> </a:t>
            </a:r>
            <a:r>
              <a:rPr lang="en-US" dirty="0" err="1"/>
              <a:t>det</a:t>
            </a:r>
            <a:r>
              <a:rPr lang="en-US" dirty="0"/>
              <a:t>(C)-k*Trace(C)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76400" y="4291542"/>
            <a:ext cx="504825" cy="49530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d(q)</a:t>
            </a:r>
          </a:p>
        </p:txBody>
      </p:sp>
    </p:spTree>
    <p:extLst>
      <p:ext uri="{BB962C8B-B14F-4D97-AF65-F5344CB8AC3E}">
        <p14:creationId xmlns:p14="http://schemas.microsoft.com/office/powerpoint/2010/main" val="405125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Smoothness parameter for computing the derivatives: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ym typeface="Symbol"/>
                  </a:rPr>
                  <a:t>Integration r</a:t>
                </a:r>
                <a:r>
                  <a:rPr lang="en-US" dirty="0"/>
                  <a:t>egion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Note, we can replace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/>
                    </m:nary>
                  </m:oMath>
                </a14:m>
                <a:r>
                  <a:rPr lang="en-US" dirty="0"/>
                  <a:t> by a convolution with a Gaussian,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>
                    <a:sym typeface="Symbol"/>
                  </a:rPr>
                  <a:t>Density region size,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sym typeface="Symbol"/>
                      </a:rPr>
                      <m:t>𝐷</m:t>
                    </m:r>
                  </m:oMath>
                </a14:m>
                <a:endParaRPr lang="en-US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39" t="-1898" r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B74EC64C-A96D-B184-D294-73525DE737D2}"/>
              </a:ext>
            </a:extLst>
          </p:cNvPr>
          <p:cNvSpPr/>
          <p:nvPr/>
        </p:nvSpPr>
        <p:spPr bwMode="auto">
          <a:xfrm>
            <a:off x="6781800" y="4114800"/>
            <a:ext cx="1257092" cy="1146747"/>
          </a:xfrm>
          <a:custGeom>
            <a:avLst/>
            <a:gdLst>
              <a:gd name="connsiteX0" fmla="*/ 110345 w 1257092"/>
              <a:gd name="connsiteY0" fmla="*/ 1146747 h 1146747"/>
              <a:gd name="connsiteX1" fmla="*/ 110345 w 1257092"/>
              <a:gd name="connsiteY1" fmla="*/ 382249 h 1146747"/>
              <a:gd name="connsiteX2" fmla="*/ 1257092 w 1257092"/>
              <a:gd name="connsiteY2" fmla="*/ 0 h 1146747"/>
              <a:gd name="connsiteX3" fmla="*/ 1257092 w 1257092"/>
              <a:gd name="connsiteY3" fmla="*/ 0 h 1146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092" h="1146747">
                <a:moveTo>
                  <a:pt x="110345" y="1146747"/>
                </a:moveTo>
                <a:cubicBezTo>
                  <a:pt x="14783" y="860060"/>
                  <a:pt x="-80779" y="573373"/>
                  <a:pt x="110345" y="382249"/>
                </a:cubicBezTo>
                <a:cubicBezTo>
                  <a:pt x="301469" y="191125"/>
                  <a:pt x="1257092" y="0"/>
                  <a:pt x="1257092" y="0"/>
                </a:cubicBezTo>
                <a:lnTo>
                  <a:pt x="1257092" y="0"/>
                </a:ln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0AB295-0B77-040D-6325-10A8E2139D65}"/>
              </a:ext>
            </a:extLst>
          </p:cNvPr>
          <p:cNvSpPr/>
          <p:nvPr/>
        </p:nvSpPr>
        <p:spPr bwMode="auto">
          <a:xfrm>
            <a:off x="6617325" y="4419600"/>
            <a:ext cx="381000" cy="381000"/>
          </a:xfrm>
          <a:prstGeom prst="ellipse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B1E30B-E563-6A20-D65B-58BF9752D93C}"/>
              </a:ext>
            </a:extLst>
          </p:cNvPr>
          <p:cNvSpPr/>
          <p:nvPr/>
        </p:nvSpPr>
        <p:spPr bwMode="auto">
          <a:xfrm>
            <a:off x="6227061" y="4077949"/>
            <a:ext cx="1156532" cy="1064301"/>
          </a:xfrm>
          <a:prstGeom prst="ellipse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06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Invariant to rotation</a:t>
                </a:r>
              </a:p>
              <a:p>
                <a:endParaRPr lang="en-US" dirty="0"/>
              </a:p>
              <a:p>
                <a:r>
                  <a:rPr lang="en-US" dirty="0"/>
                  <a:t>Invariant to location</a:t>
                </a:r>
              </a:p>
              <a:p>
                <a:endParaRPr lang="en-US" dirty="0"/>
              </a:p>
              <a:p>
                <a:r>
                  <a:rPr lang="en-US" dirty="0"/>
                  <a:t>Sensitive to scale: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he-IL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Computer Vision by Y. Moses</a:t>
            </a:r>
          </a:p>
        </p:txBody>
      </p:sp>
      <p:sp>
        <p:nvSpPr>
          <p:cNvPr id="8" name="Freeform 7"/>
          <p:cNvSpPr/>
          <p:nvPr/>
        </p:nvSpPr>
        <p:spPr bwMode="auto">
          <a:xfrm>
            <a:off x="7452568" y="3452516"/>
            <a:ext cx="1257092" cy="1146747"/>
          </a:xfrm>
          <a:custGeom>
            <a:avLst/>
            <a:gdLst>
              <a:gd name="connsiteX0" fmla="*/ 110345 w 1257092"/>
              <a:gd name="connsiteY0" fmla="*/ 1146747 h 1146747"/>
              <a:gd name="connsiteX1" fmla="*/ 110345 w 1257092"/>
              <a:gd name="connsiteY1" fmla="*/ 382249 h 1146747"/>
              <a:gd name="connsiteX2" fmla="*/ 1257092 w 1257092"/>
              <a:gd name="connsiteY2" fmla="*/ 0 h 1146747"/>
              <a:gd name="connsiteX3" fmla="*/ 1257092 w 1257092"/>
              <a:gd name="connsiteY3" fmla="*/ 0 h 1146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092" h="1146747">
                <a:moveTo>
                  <a:pt x="110345" y="1146747"/>
                </a:moveTo>
                <a:cubicBezTo>
                  <a:pt x="14783" y="860060"/>
                  <a:pt x="-80779" y="573373"/>
                  <a:pt x="110345" y="382249"/>
                </a:cubicBezTo>
                <a:cubicBezTo>
                  <a:pt x="301469" y="191125"/>
                  <a:pt x="1257092" y="0"/>
                  <a:pt x="1257092" y="0"/>
                </a:cubicBezTo>
                <a:lnTo>
                  <a:pt x="1257092" y="0"/>
                </a:ln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288093" y="3757316"/>
            <a:ext cx="381000" cy="381000"/>
          </a:xfrm>
          <a:prstGeom prst="ellipse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897829" y="3415665"/>
            <a:ext cx="1156532" cy="1064301"/>
          </a:xfrm>
          <a:prstGeom prst="ellipse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Matching Image Features</a:t>
            </a:r>
            <a:endParaRPr lang="ru-RU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/>
              <a:t>Features are used for:</a:t>
            </a:r>
          </a:p>
          <a:p>
            <a:pPr lvl="1"/>
            <a:r>
              <a:rPr lang="en-US" sz="2400" dirty="0"/>
              <a:t>Image alignment (e.g., mosaics)</a:t>
            </a:r>
          </a:p>
          <a:p>
            <a:pPr lvl="1"/>
            <a:r>
              <a:rPr lang="en-US" sz="2400" dirty="0"/>
              <a:t>3D reconstruction</a:t>
            </a:r>
          </a:p>
          <a:p>
            <a:pPr lvl="1"/>
            <a:r>
              <a:rPr lang="en-US" sz="2400" dirty="0"/>
              <a:t>Motion tracking</a:t>
            </a:r>
          </a:p>
          <a:p>
            <a:pPr lvl="1"/>
            <a:r>
              <a:rPr lang="en-US" sz="2400" dirty="0"/>
              <a:t>Object recognition</a:t>
            </a:r>
          </a:p>
          <a:p>
            <a:pPr lvl="1"/>
            <a:r>
              <a:rPr lang="en-US" sz="2400" dirty="0"/>
              <a:t>Indexing and database retrieval</a:t>
            </a:r>
          </a:p>
          <a:p>
            <a:pPr lvl="1"/>
            <a:r>
              <a:rPr lang="en-US" sz="2400" dirty="0"/>
              <a:t>Robot navigation</a:t>
            </a:r>
          </a:p>
          <a:p>
            <a:pPr lvl="1"/>
            <a:r>
              <a:rPr lang="en-US" sz="2400" dirty="0"/>
              <a:t>… others</a:t>
            </a:r>
            <a:endParaRPr lang="ru-RU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26175FB-A3DE-47B4-9812-290DC195B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8500" y="4648200"/>
            <a:ext cx="428509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6507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Image Features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285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4877" y="2018345"/>
            <a:ext cx="2971800" cy="110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15430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itchFamily="2" charset="2"/>
              <a:buChar char="§"/>
              <a:defRPr kumimoji="1" sz="3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itchFamily="2" charset="2"/>
              <a:buChar char="§"/>
              <a:defRPr kumimoji="1" sz="2800">
                <a:solidFill>
                  <a:srgbClr val="003399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itchFamily="2" charset="2"/>
              <a:buChar char="§"/>
              <a:defRPr kumimoji="1" sz="2400">
                <a:solidFill>
                  <a:srgbClr val="003399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itchFamily="2" charset="2"/>
              <a:buChar char="§"/>
              <a:defRPr kumimoji="1" sz="2000">
                <a:solidFill>
                  <a:srgbClr val="003399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itchFamily="2" charset="2"/>
              <a:buChar char="§"/>
              <a:defRPr kumimoji="1" sz="2000">
                <a:solidFill>
                  <a:srgbClr val="003399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itchFamily="2" charset="2"/>
              <a:buChar char="§"/>
              <a:defRPr kumimoji="1" sz="2000">
                <a:solidFill>
                  <a:srgbClr val="003399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itchFamily="2" charset="2"/>
              <a:buChar char="§"/>
              <a:defRPr kumimoji="1" sz="2000">
                <a:solidFill>
                  <a:srgbClr val="003399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itchFamily="2" charset="2"/>
              <a:buChar char="§"/>
              <a:defRPr kumimoji="1" sz="2000">
                <a:solidFill>
                  <a:srgbClr val="003399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itchFamily="2" charset="2"/>
              <a:buChar char="§"/>
              <a:defRPr kumimoji="1" sz="2000">
                <a:solidFill>
                  <a:srgbClr val="003399"/>
                </a:solidFill>
                <a:latin typeface="+mn-lt"/>
              </a:defRPr>
            </a:lvl9pPr>
          </a:lstStyle>
          <a:p>
            <a:r>
              <a:rPr lang="en-US" kern="0" dirty="0"/>
              <a:t>Find interest point</a:t>
            </a:r>
          </a:p>
          <a:p>
            <a:r>
              <a:rPr lang="en-US" kern="0" dirty="0"/>
              <a:t>Descriptors: </a:t>
            </a:r>
          </a:p>
          <a:p>
            <a:pPr lvl="1"/>
            <a:r>
              <a:rPr lang="en-US" kern="0" dirty="0"/>
              <a:t>Location in the image</a:t>
            </a:r>
          </a:p>
          <a:p>
            <a:pPr lvl="1"/>
            <a:r>
              <a:rPr lang="en-US" kern="0" dirty="0"/>
              <a:t>A patch around the point </a:t>
            </a:r>
          </a:p>
          <a:p>
            <a:pPr lvl="1"/>
            <a:r>
              <a:rPr lang="en-US" kern="0" dirty="0"/>
              <a:t>Other descriptors of the patch</a:t>
            </a:r>
          </a:p>
          <a:p>
            <a:r>
              <a:rPr lang="en-US" kern="0" dirty="0"/>
              <a:t>Match by:</a:t>
            </a:r>
          </a:p>
          <a:p>
            <a:pPr lvl="1"/>
            <a:r>
              <a:rPr lang="en-US" kern="0" dirty="0"/>
              <a:t>Nearest neighbor (e.g., from im1 to im2)</a:t>
            </a:r>
          </a:p>
          <a:p>
            <a:pPr lvl="1"/>
            <a:r>
              <a:rPr lang="en-US" kern="0" dirty="0"/>
              <a:t>Other options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0B6C31-0246-D138-DEA7-3B8AEDA06B62}"/>
              </a:ext>
            </a:extLst>
          </p:cNvPr>
          <p:cNvGrpSpPr/>
          <p:nvPr/>
        </p:nvGrpSpPr>
        <p:grpSpPr>
          <a:xfrm>
            <a:off x="5486400" y="3187911"/>
            <a:ext cx="3126088" cy="830997"/>
            <a:chOff x="5486400" y="3187911"/>
            <a:chExt cx="3126088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B68781-3624-FAF7-ECF9-30017FE14EEA}"/>
                </a:ext>
              </a:extLst>
            </p:cNvPr>
            <p:cNvSpPr txBox="1"/>
            <p:nvPr/>
          </p:nvSpPr>
          <p:spPr>
            <a:xfrm>
              <a:off x="5867400" y="3187911"/>
              <a:ext cx="27450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kern="0" dirty="0">
                  <a:solidFill>
                    <a:srgbClr val="FF0000"/>
                  </a:solidFill>
                </a:rPr>
                <a:t>what is the size</a:t>
              </a:r>
              <a:br>
                <a:rPr lang="en-US" kern="0" dirty="0">
                  <a:solidFill>
                    <a:srgbClr val="FF0000"/>
                  </a:solidFill>
                </a:rPr>
              </a:br>
              <a:r>
                <a:rPr lang="en-US" kern="0" dirty="0">
                  <a:solidFill>
                    <a:srgbClr val="FF0000"/>
                  </a:solidFill>
                </a:rPr>
                <a:t> and orientation? 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9CD715-E582-F49E-8F5C-90AD6E821A12}"/>
                </a:ext>
              </a:extLst>
            </p:cNvPr>
            <p:cNvCxnSpPr/>
            <p:nvPr/>
          </p:nvCxnSpPr>
          <p:spPr bwMode="auto">
            <a:xfrm flipH="1">
              <a:off x="5486400" y="3505200"/>
              <a:ext cx="5334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8D996AF-B671-B9A4-EAD2-8B4417B87349}"/>
                </a:ext>
              </a:extLst>
            </p:cNvPr>
            <p:cNvSpPr/>
            <p:nvPr/>
          </p:nvSpPr>
          <p:spPr bwMode="auto">
            <a:xfrm>
              <a:off x="6172200" y="3276600"/>
              <a:ext cx="2286000" cy="742303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 (Hebrew)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096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he-IL"/>
              <a:t>Computer Vision</a:t>
            </a:r>
          </a:p>
        </p:txBody>
      </p:sp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9D52-DB50-40FF-B3F6-E361027423E0}" type="slidenum">
              <a:rPr lang="he-IL" altLang="en-US"/>
              <a:pPr/>
              <a:t>21</a:t>
            </a:fld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2792" y="389077"/>
            <a:ext cx="6191117" cy="707886"/>
          </a:xfrm>
        </p:spPr>
        <p:txBody>
          <a:bodyPr wrap="none">
            <a:spAutoFit/>
          </a:bodyPr>
          <a:lstStyle/>
          <a:p>
            <a:r>
              <a:rPr lang="en-US" dirty="0"/>
              <a:t>Matching Descriptors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143000" y="3886200"/>
            <a:ext cx="6294437" cy="2903538"/>
            <a:chOff x="1497013" y="1695450"/>
            <a:chExt cx="6294437" cy="2903538"/>
          </a:xfrm>
        </p:grpSpPr>
        <p:sp>
          <p:nvSpPr>
            <p:cNvPr id="503813" name="Line 5"/>
            <p:cNvSpPr>
              <a:spLocks noChangeShapeType="1"/>
            </p:cNvSpPr>
            <p:nvPr/>
          </p:nvSpPr>
          <p:spPr bwMode="auto">
            <a:xfrm>
              <a:off x="4349750" y="2428875"/>
              <a:ext cx="4921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he-IL"/>
            </a:p>
          </p:txBody>
        </p:sp>
        <p:sp>
          <p:nvSpPr>
            <p:cNvPr id="503814" name="Text Box 6"/>
            <p:cNvSpPr txBox="1">
              <a:spLocks noChangeArrowheads="1"/>
            </p:cNvSpPr>
            <p:nvPr/>
          </p:nvSpPr>
          <p:spPr bwMode="auto">
            <a:xfrm>
              <a:off x="3482975" y="4141788"/>
              <a:ext cx="184150" cy="4572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endParaRPr lang="en-GB" baseline="0">
                <a:latin typeface="Times New Roman" pitchFamily="18" charset="0"/>
              </a:endParaRPr>
            </a:p>
          </p:txBody>
        </p:sp>
        <p:grpSp>
          <p:nvGrpSpPr>
            <p:cNvPr id="2" name="Group 7"/>
            <p:cNvGrpSpPr>
              <a:grpSpLocks/>
            </p:cNvGrpSpPr>
            <p:nvPr/>
          </p:nvGrpSpPr>
          <p:grpSpPr bwMode="auto">
            <a:xfrm>
              <a:off x="1698625" y="3449638"/>
              <a:ext cx="742950" cy="823912"/>
              <a:chOff x="2717" y="1760"/>
              <a:chExt cx="468" cy="519"/>
            </a:xfrm>
          </p:grpSpPr>
          <p:sp>
            <p:nvSpPr>
              <p:cNvPr id="503816" name="Line 8"/>
              <p:cNvSpPr>
                <a:spLocks noChangeAspect="1" noChangeShapeType="1"/>
              </p:cNvSpPr>
              <p:nvPr/>
            </p:nvSpPr>
            <p:spPr bwMode="auto">
              <a:xfrm>
                <a:off x="2877" y="1960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17" name="Line 9"/>
              <p:cNvSpPr>
                <a:spLocks noChangeAspect="1" noChangeShapeType="1"/>
              </p:cNvSpPr>
              <p:nvPr/>
            </p:nvSpPr>
            <p:spPr bwMode="auto">
              <a:xfrm>
                <a:off x="2877" y="2008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18" name="Line 10"/>
              <p:cNvSpPr>
                <a:spLocks noChangeAspect="1" noChangeShapeType="1"/>
              </p:cNvSpPr>
              <p:nvPr/>
            </p:nvSpPr>
            <p:spPr bwMode="auto">
              <a:xfrm>
                <a:off x="2878" y="2056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19" name="Line 11"/>
              <p:cNvSpPr>
                <a:spLocks noChangeAspect="1" noChangeShapeType="1"/>
              </p:cNvSpPr>
              <p:nvPr/>
            </p:nvSpPr>
            <p:spPr bwMode="auto">
              <a:xfrm>
                <a:off x="2878" y="210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0" name="Line 12"/>
              <p:cNvSpPr>
                <a:spLocks noChangeAspect="1" noChangeShapeType="1"/>
              </p:cNvSpPr>
              <p:nvPr/>
            </p:nvSpPr>
            <p:spPr bwMode="auto">
              <a:xfrm>
                <a:off x="2877" y="2156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1" name="Rectangle 13"/>
              <p:cNvSpPr>
                <a:spLocks noChangeArrowheads="1"/>
              </p:cNvSpPr>
              <p:nvPr/>
            </p:nvSpPr>
            <p:spPr bwMode="auto">
              <a:xfrm>
                <a:off x="2717" y="1760"/>
                <a:ext cx="468" cy="519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en-US" sz="4800" baseline="0">
                    <a:latin typeface="Times New Roman" pitchFamily="18" charset="0"/>
                  </a:rPr>
                  <a:t>( )</a:t>
                </a:r>
              </a:p>
            </p:txBody>
          </p:sp>
        </p:grpSp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6308725" y="3449638"/>
              <a:ext cx="742950" cy="823912"/>
              <a:chOff x="2717" y="1760"/>
              <a:chExt cx="468" cy="519"/>
            </a:xfrm>
          </p:grpSpPr>
          <p:sp>
            <p:nvSpPr>
              <p:cNvPr id="503823" name="Line 15"/>
              <p:cNvSpPr>
                <a:spLocks noChangeAspect="1" noChangeShapeType="1"/>
              </p:cNvSpPr>
              <p:nvPr/>
            </p:nvSpPr>
            <p:spPr bwMode="auto">
              <a:xfrm>
                <a:off x="2877" y="1960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4" name="Line 16"/>
              <p:cNvSpPr>
                <a:spLocks noChangeAspect="1" noChangeShapeType="1"/>
              </p:cNvSpPr>
              <p:nvPr/>
            </p:nvSpPr>
            <p:spPr bwMode="auto">
              <a:xfrm>
                <a:off x="2877" y="2008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5" name="Line 17"/>
              <p:cNvSpPr>
                <a:spLocks noChangeAspect="1" noChangeShapeType="1"/>
              </p:cNvSpPr>
              <p:nvPr/>
            </p:nvSpPr>
            <p:spPr bwMode="auto">
              <a:xfrm>
                <a:off x="2878" y="2056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6" name="Line 18"/>
              <p:cNvSpPr>
                <a:spLocks noChangeAspect="1" noChangeShapeType="1"/>
              </p:cNvSpPr>
              <p:nvPr/>
            </p:nvSpPr>
            <p:spPr bwMode="auto">
              <a:xfrm>
                <a:off x="2878" y="210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7" name="Line 19"/>
              <p:cNvSpPr>
                <a:spLocks noChangeAspect="1" noChangeShapeType="1"/>
              </p:cNvSpPr>
              <p:nvPr/>
            </p:nvSpPr>
            <p:spPr bwMode="auto">
              <a:xfrm>
                <a:off x="2877" y="2156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8" name="Rectangle 20"/>
              <p:cNvSpPr>
                <a:spLocks noChangeArrowheads="1"/>
              </p:cNvSpPr>
              <p:nvPr/>
            </p:nvSpPr>
            <p:spPr bwMode="auto">
              <a:xfrm>
                <a:off x="2717" y="1760"/>
                <a:ext cx="468" cy="519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en-US" sz="4800" baseline="0" dirty="0">
                    <a:latin typeface="Times New Roman" pitchFamily="18" charset="0"/>
                  </a:rPr>
                  <a:t>( )</a:t>
                </a:r>
              </a:p>
            </p:txBody>
          </p:sp>
        </p:grpSp>
        <p:sp>
          <p:nvSpPr>
            <p:cNvPr id="503829" name="Freeform 21"/>
            <p:cNvSpPr>
              <a:spLocks/>
            </p:cNvSpPr>
            <p:nvPr/>
          </p:nvSpPr>
          <p:spPr bwMode="auto">
            <a:xfrm>
              <a:off x="2128838" y="2992438"/>
              <a:ext cx="168275" cy="571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" y="190"/>
                </a:cxn>
                <a:cxn ang="0">
                  <a:pos x="0" y="360"/>
                </a:cxn>
              </a:cxnLst>
              <a:rect l="0" t="0" r="r" b="b"/>
              <a:pathLst>
                <a:path w="106" h="360">
                  <a:moveTo>
                    <a:pt x="0" y="0"/>
                  </a:moveTo>
                  <a:cubicBezTo>
                    <a:pt x="53" y="65"/>
                    <a:pt x="106" y="130"/>
                    <a:pt x="106" y="190"/>
                  </a:cubicBezTo>
                  <a:cubicBezTo>
                    <a:pt x="106" y="250"/>
                    <a:pt x="18" y="332"/>
                    <a:pt x="0" y="36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he-IL"/>
            </a:p>
          </p:txBody>
        </p:sp>
        <p:sp>
          <p:nvSpPr>
            <p:cNvPr id="503830" name="Freeform 22"/>
            <p:cNvSpPr>
              <a:spLocks/>
            </p:cNvSpPr>
            <p:nvPr/>
          </p:nvSpPr>
          <p:spPr bwMode="auto">
            <a:xfrm>
              <a:off x="6951663" y="3065463"/>
              <a:ext cx="168275" cy="571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" y="190"/>
                </a:cxn>
                <a:cxn ang="0">
                  <a:pos x="0" y="360"/>
                </a:cxn>
              </a:cxnLst>
              <a:rect l="0" t="0" r="r" b="b"/>
              <a:pathLst>
                <a:path w="106" h="360">
                  <a:moveTo>
                    <a:pt x="0" y="0"/>
                  </a:moveTo>
                  <a:cubicBezTo>
                    <a:pt x="53" y="65"/>
                    <a:pt x="106" y="130"/>
                    <a:pt x="106" y="190"/>
                  </a:cubicBezTo>
                  <a:cubicBezTo>
                    <a:pt x="106" y="250"/>
                    <a:pt x="18" y="332"/>
                    <a:pt x="0" y="36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he-IL"/>
            </a:p>
          </p:txBody>
        </p:sp>
        <p:sp>
          <p:nvSpPr>
            <p:cNvPr id="503831" name="Text Box 23"/>
            <p:cNvSpPr txBox="1">
              <a:spLocks noChangeArrowheads="1"/>
            </p:cNvSpPr>
            <p:nvPr/>
          </p:nvSpPr>
          <p:spPr bwMode="auto">
            <a:xfrm>
              <a:off x="4316413" y="3554413"/>
              <a:ext cx="571500" cy="9144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5400" baseline="0">
                  <a:latin typeface="Times New Roman" pitchFamily="18" charset="0"/>
                </a:rPr>
                <a:t>=</a:t>
              </a:r>
              <a:endParaRPr lang="en-US" baseline="0">
                <a:latin typeface="Times New Roman" pitchFamily="18" charset="0"/>
              </a:endParaRPr>
            </a:p>
          </p:txBody>
        </p:sp>
        <p:sp>
          <p:nvSpPr>
            <p:cNvPr id="503832" name="Text Box 24"/>
            <p:cNvSpPr txBox="1">
              <a:spLocks noChangeArrowheads="1"/>
            </p:cNvSpPr>
            <p:nvPr/>
          </p:nvSpPr>
          <p:spPr bwMode="auto">
            <a:xfrm>
              <a:off x="4408488" y="3446463"/>
              <a:ext cx="387350" cy="5191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800" baseline="0">
                  <a:latin typeface="Times New Roman" pitchFamily="18" charset="0"/>
                </a:rPr>
                <a:t>?</a:t>
              </a:r>
              <a:endParaRPr lang="en-US" baseline="0">
                <a:latin typeface="Times New Roman" pitchFamily="18" charset="0"/>
              </a:endParaRPr>
            </a:p>
          </p:txBody>
        </p:sp>
        <p:grpSp>
          <p:nvGrpSpPr>
            <p:cNvPr id="4" name="Group 25"/>
            <p:cNvGrpSpPr>
              <a:grpSpLocks/>
            </p:cNvGrpSpPr>
            <p:nvPr/>
          </p:nvGrpSpPr>
          <p:grpSpPr bwMode="auto">
            <a:xfrm>
              <a:off x="1497013" y="1695450"/>
              <a:ext cx="6294437" cy="1550988"/>
              <a:chOff x="769" y="1041"/>
              <a:chExt cx="3965" cy="977"/>
            </a:xfrm>
          </p:grpSpPr>
          <p:grpSp>
            <p:nvGrpSpPr>
              <p:cNvPr id="5" name="Group 26"/>
              <p:cNvGrpSpPr>
                <a:grpSpLocks noChangeAspect="1"/>
              </p:cNvGrpSpPr>
              <p:nvPr/>
            </p:nvGrpSpPr>
            <p:grpSpPr bwMode="auto">
              <a:xfrm>
                <a:off x="769" y="1041"/>
                <a:ext cx="1436" cy="977"/>
                <a:chOff x="524" y="1041"/>
                <a:chExt cx="1798" cy="1223"/>
              </a:xfrm>
            </p:grpSpPr>
            <p:pic>
              <p:nvPicPr>
                <p:cNvPr id="503835" name="Picture 27" descr="vangogh0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24" y="1041"/>
                  <a:ext cx="1798" cy="1223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6" name="Group 28"/>
                <p:cNvGrpSpPr>
                  <a:grpSpLocks noChangeAspect="1"/>
                </p:cNvGrpSpPr>
                <p:nvPr/>
              </p:nvGrpSpPr>
              <p:grpSpPr bwMode="auto">
                <a:xfrm>
                  <a:off x="668" y="1896"/>
                  <a:ext cx="124" cy="124"/>
                  <a:chOff x="1824" y="1728"/>
                  <a:chExt cx="1392" cy="1392"/>
                </a:xfrm>
              </p:grpSpPr>
              <p:sp>
                <p:nvSpPr>
                  <p:cNvPr id="503837" name="Line 29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38" name="Line 30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7" name="Group 31"/>
                <p:cNvGrpSpPr>
                  <a:grpSpLocks noChangeAspect="1"/>
                </p:cNvGrpSpPr>
                <p:nvPr/>
              </p:nvGrpSpPr>
              <p:grpSpPr bwMode="auto">
                <a:xfrm>
                  <a:off x="1355" y="1961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40" name="Line 3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41" name="Line 33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8" name="Group 34"/>
                <p:cNvGrpSpPr>
                  <a:grpSpLocks noChangeAspect="1"/>
                </p:cNvGrpSpPr>
                <p:nvPr/>
              </p:nvGrpSpPr>
              <p:grpSpPr bwMode="auto">
                <a:xfrm>
                  <a:off x="1080" y="1729"/>
                  <a:ext cx="125" cy="124"/>
                  <a:chOff x="1824" y="1728"/>
                  <a:chExt cx="1392" cy="1392"/>
                </a:xfrm>
              </p:grpSpPr>
              <p:sp>
                <p:nvSpPr>
                  <p:cNvPr id="503843" name="Line 35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44" name="Line 36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9" name="Group 37"/>
                <p:cNvGrpSpPr>
                  <a:grpSpLocks noChangeAspect="1"/>
                </p:cNvGrpSpPr>
                <p:nvPr/>
              </p:nvGrpSpPr>
              <p:grpSpPr bwMode="auto">
                <a:xfrm>
                  <a:off x="800" y="1553"/>
                  <a:ext cx="125" cy="125"/>
                  <a:chOff x="1824" y="1728"/>
                  <a:chExt cx="1392" cy="1392"/>
                </a:xfrm>
              </p:grpSpPr>
              <p:sp>
                <p:nvSpPr>
                  <p:cNvPr id="503846" name="Line 38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47" name="Line 39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0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1721" y="1942"/>
                  <a:ext cx="124" cy="124"/>
                  <a:chOff x="1824" y="1728"/>
                  <a:chExt cx="1392" cy="1392"/>
                </a:xfrm>
              </p:grpSpPr>
              <p:sp>
                <p:nvSpPr>
                  <p:cNvPr id="503849" name="Line 41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50" name="Line 42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1" name="Group 43"/>
                <p:cNvGrpSpPr>
                  <a:grpSpLocks noChangeAspect="1"/>
                </p:cNvGrpSpPr>
                <p:nvPr/>
              </p:nvGrpSpPr>
              <p:grpSpPr bwMode="auto">
                <a:xfrm>
                  <a:off x="1607" y="1340"/>
                  <a:ext cx="124" cy="124"/>
                  <a:chOff x="1824" y="1728"/>
                  <a:chExt cx="1392" cy="1392"/>
                </a:xfrm>
              </p:grpSpPr>
              <p:sp>
                <p:nvSpPr>
                  <p:cNvPr id="503852" name="Line 44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53" name="Line 45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2" name="Group 46"/>
                <p:cNvGrpSpPr>
                  <a:grpSpLocks noChangeAspect="1"/>
                </p:cNvGrpSpPr>
                <p:nvPr/>
              </p:nvGrpSpPr>
              <p:grpSpPr bwMode="auto">
                <a:xfrm>
                  <a:off x="1807" y="1580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55" name="Line 47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56" name="Line 48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3" name="Group 49"/>
                <p:cNvGrpSpPr>
                  <a:grpSpLocks noChangeAspect="1"/>
                </p:cNvGrpSpPr>
                <p:nvPr/>
              </p:nvGrpSpPr>
              <p:grpSpPr bwMode="auto">
                <a:xfrm>
                  <a:off x="1021" y="2042"/>
                  <a:ext cx="124" cy="124"/>
                  <a:chOff x="1824" y="1728"/>
                  <a:chExt cx="1392" cy="1392"/>
                </a:xfrm>
              </p:grpSpPr>
              <p:sp>
                <p:nvSpPr>
                  <p:cNvPr id="503858" name="Line 50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59" name="Line 51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4" name="Group 52"/>
                <p:cNvGrpSpPr>
                  <a:grpSpLocks noChangeAspect="1"/>
                </p:cNvGrpSpPr>
                <p:nvPr/>
              </p:nvGrpSpPr>
              <p:grpSpPr bwMode="auto">
                <a:xfrm>
                  <a:off x="1333" y="1548"/>
                  <a:ext cx="125" cy="124"/>
                  <a:chOff x="1824" y="1728"/>
                  <a:chExt cx="1392" cy="1392"/>
                </a:xfrm>
              </p:grpSpPr>
              <p:sp>
                <p:nvSpPr>
                  <p:cNvPr id="503861" name="Line 5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62" name="Line 54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</p:grpSp>
          <p:grpSp>
            <p:nvGrpSpPr>
              <p:cNvPr id="15" name="Group 55"/>
              <p:cNvGrpSpPr>
                <a:grpSpLocks noChangeAspect="1"/>
              </p:cNvGrpSpPr>
              <p:nvPr/>
            </p:nvGrpSpPr>
            <p:grpSpPr bwMode="auto">
              <a:xfrm>
                <a:off x="3297" y="1043"/>
                <a:ext cx="1437" cy="975"/>
                <a:chOff x="3052" y="1044"/>
                <a:chExt cx="1798" cy="1220"/>
              </a:xfrm>
            </p:grpSpPr>
            <p:pic>
              <p:nvPicPr>
                <p:cNvPr id="503864" name="Picture 56" descr="v_img1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052" y="1044"/>
                  <a:ext cx="1798" cy="1220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6" name="Group 57"/>
                <p:cNvGrpSpPr>
                  <a:grpSpLocks noChangeAspect="1"/>
                </p:cNvGrpSpPr>
                <p:nvPr/>
              </p:nvGrpSpPr>
              <p:grpSpPr bwMode="auto">
                <a:xfrm>
                  <a:off x="3660" y="1396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66" name="Line 58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67" name="Line 59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7" name="Group 60"/>
                <p:cNvGrpSpPr>
                  <a:grpSpLocks noChangeAspect="1"/>
                </p:cNvGrpSpPr>
                <p:nvPr/>
              </p:nvGrpSpPr>
              <p:grpSpPr bwMode="auto">
                <a:xfrm>
                  <a:off x="3932" y="1245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69" name="Line 61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70" name="Line 62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8" name="Group 63"/>
                <p:cNvGrpSpPr>
                  <a:grpSpLocks noChangeAspect="1"/>
                </p:cNvGrpSpPr>
                <p:nvPr/>
              </p:nvGrpSpPr>
              <p:grpSpPr bwMode="auto">
                <a:xfrm>
                  <a:off x="4266" y="1439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72" name="Line 64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73" name="Line 65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9" name="Group 66"/>
                <p:cNvGrpSpPr>
                  <a:grpSpLocks noChangeAspect="1"/>
                </p:cNvGrpSpPr>
                <p:nvPr/>
              </p:nvGrpSpPr>
              <p:grpSpPr bwMode="auto">
                <a:xfrm>
                  <a:off x="3795" y="1717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75" name="Line 67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76" name="Line 68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20" name="Group 69"/>
                <p:cNvGrpSpPr>
                  <a:grpSpLocks noChangeAspect="1"/>
                </p:cNvGrpSpPr>
                <p:nvPr/>
              </p:nvGrpSpPr>
              <p:grpSpPr bwMode="auto">
                <a:xfrm>
                  <a:off x="3940" y="1946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78" name="Line 70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79" name="Line 71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21" name="Group 72"/>
                <p:cNvGrpSpPr>
                  <a:grpSpLocks noChangeAspect="1"/>
                </p:cNvGrpSpPr>
                <p:nvPr/>
              </p:nvGrpSpPr>
              <p:grpSpPr bwMode="auto">
                <a:xfrm>
                  <a:off x="4183" y="2105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81" name="Line 7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82" name="Line 74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22" name="Group 75"/>
                <p:cNvGrpSpPr>
                  <a:grpSpLocks noChangeAspect="1"/>
                </p:cNvGrpSpPr>
                <p:nvPr/>
              </p:nvGrpSpPr>
              <p:grpSpPr bwMode="auto">
                <a:xfrm>
                  <a:off x="4213" y="1813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84" name="Line 76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85" name="Line 77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</p:grpSp>
        </p:grpSp>
      </p:grpSp>
      <p:sp>
        <p:nvSpPr>
          <p:cNvPr id="82" name="Content Placeholder 2"/>
          <p:cNvSpPr txBox="1">
            <a:spLocks/>
          </p:cNvSpPr>
          <p:nvPr/>
        </p:nvSpPr>
        <p:spPr bwMode="auto">
          <a:xfrm>
            <a:off x="685800" y="129540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Similarity of descriptors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Semi-local constraints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 constraints: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</a:rPr>
              <a:t>Fundamental matrix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</a:rPr>
              <a:t>Affine transformation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endParaRPr kumimoji="1" lang="en-US" sz="3200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3812" name="Text Box 4"/>
          <p:cNvSpPr txBox="1">
            <a:spLocks noChangeArrowheads="1"/>
          </p:cNvSpPr>
          <p:nvPr/>
        </p:nvSpPr>
        <p:spPr bwMode="auto">
          <a:xfrm>
            <a:off x="2590800" y="6324600"/>
            <a:ext cx="2971800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aseline="0" dirty="0">
                <a:latin typeface="Arial" pitchFamily="34" charset="0"/>
              </a:rPr>
              <a:t>Vector comparison</a:t>
            </a:r>
          </a:p>
        </p:txBody>
      </p:sp>
      <p:sp>
        <p:nvSpPr>
          <p:cNvPr id="83" name="Right Brace 82"/>
          <p:cNvSpPr/>
          <p:nvPr/>
        </p:nvSpPr>
        <p:spPr bwMode="auto">
          <a:xfrm>
            <a:off x="5257800" y="2057400"/>
            <a:ext cx="304800" cy="1600200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38800" y="2590801"/>
            <a:ext cx="16764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Later on in the course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9519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- Desired</a:t>
            </a:r>
            <a:r>
              <a:rPr lang="en-US" altLang="zh-CN" dirty="0">
                <a:ea typeface="宋体" pitchFamily="2" charset="-122"/>
              </a:rPr>
              <a:t>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178800" cy="4171950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Discriminative</a:t>
            </a:r>
          </a:p>
          <a:p>
            <a:r>
              <a:rPr lang="en-GB" dirty="0"/>
              <a:t>Efficient to compute</a:t>
            </a:r>
          </a:p>
          <a:p>
            <a:r>
              <a:rPr lang="en-US" dirty="0"/>
              <a:t>Robust to image variations</a:t>
            </a:r>
          </a:p>
          <a:p>
            <a:pPr marL="914400" lvl="2" indent="0">
              <a:buNone/>
            </a:pPr>
            <a:r>
              <a:rPr lang="en-US" dirty="0"/>
              <a:t> 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5450" y="4248150"/>
            <a:ext cx="428509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1904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10200" y="5562600"/>
            <a:ext cx="2895600" cy="457200"/>
          </a:xfrm>
        </p:spPr>
        <p:txBody>
          <a:bodyPr/>
          <a:lstStyle/>
          <a:p>
            <a:fld id="{F4C9E3E7-E181-400A-AD59-5F4342E3F1CE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Variations</a:t>
            </a:r>
            <a:br>
              <a:rPr lang="en-US" altLang="zh-TW" dirty="0"/>
            </a:br>
            <a:r>
              <a:rPr lang="en-US" altLang="zh-TW" dirty="0"/>
              <a:t>Examples</a:t>
            </a:r>
          </a:p>
        </p:txBody>
      </p:sp>
      <p:pic>
        <p:nvPicPr>
          <p:cNvPr id="972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98725"/>
            <a:ext cx="4308475" cy="352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294" name="Rectangle 14"/>
          <p:cNvSpPr>
            <a:spLocks noChangeArrowheads="1"/>
          </p:cNvSpPr>
          <p:nvPr/>
        </p:nvSpPr>
        <p:spPr bwMode="auto">
          <a:xfrm>
            <a:off x="1828800" y="3886200"/>
            <a:ext cx="3429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 sz="2200">
                <a:solidFill>
                  <a:srgbClr val="003399"/>
                </a:solidFill>
              </a:rPr>
              <a:t>Blur</a:t>
            </a:r>
          </a:p>
        </p:txBody>
      </p:sp>
      <p:sp>
        <p:nvSpPr>
          <p:cNvPr id="97298" name="Rectangle 18"/>
          <p:cNvSpPr>
            <a:spLocks noChangeArrowheads="1"/>
          </p:cNvSpPr>
          <p:nvPr/>
        </p:nvSpPr>
        <p:spPr bwMode="auto">
          <a:xfrm>
            <a:off x="381000" y="2117725"/>
            <a:ext cx="4038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Viewpoint change (graf)</a:t>
            </a:r>
          </a:p>
        </p:txBody>
      </p:sp>
      <p:sp>
        <p:nvSpPr>
          <p:cNvPr id="97299" name="Rectangle 19"/>
          <p:cNvSpPr>
            <a:spLocks noChangeArrowheads="1"/>
          </p:cNvSpPr>
          <p:nvPr/>
        </p:nvSpPr>
        <p:spPr bwMode="auto">
          <a:xfrm>
            <a:off x="381000" y="3946525"/>
            <a:ext cx="4038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Blurring (bikes)</a:t>
            </a:r>
          </a:p>
        </p:txBody>
      </p:sp>
      <p:grpSp>
        <p:nvGrpSpPr>
          <p:cNvPr id="282628" name="Group 4"/>
          <p:cNvGrpSpPr>
            <a:grpSpLocks noChangeAspect="1"/>
          </p:cNvGrpSpPr>
          <p:nvPr/>
        </p:nvGrpSpPr>
        <p:grpSpPr bwMode="auto">
          <a:xfrm>
            <a:off x="4648199" y="914400"/>
            <a:ext cx="4495801" cy="6735763"/>
            <a:chOff x="2928" y="1056"/>
            <a:chExt cx="2832" cy="4243"/>
          </a:xfrm>
        </p:grpSpPr>
        <p:sp>
          <p:nvSpPr>
            <p:cNvPr id="2826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102" y="1056"/>
              <a:ext cx="2658" cy="3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26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28" y="2160"/>
              <a:ext cx="2665" cy="3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4724400" y="2209800"/>
            <a:ext cx="4038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 dirty="0"/>
              <a:t>Scale + Rotation (bark)</a:t>
            </a:r>
          </a:p>
        </p:txBody>
      </p:sp>
      <p:sp>
        <p:nvSpPr>
          <p:cNvPr id="97296" name="Rectangle 16"/>
          <p:cNvSpPr>
            <a:spLocks noChangeArrowheads="1"/>
          </p:cNvSpPr>
          <p:nvPr/>
        </p:nvSpPr>
        <p:spPr bwMode="auto">
          <a:xfrm>
            <a:off x="4724400" y="3962400"/>
            <a:ext cx="4038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 dirty="0"/>
              <a:t>Illumination change (</a:t>
            </a:r>
            <a:r>
              <a:rPr lang="en-US" altLang="zh-TW" dirty="0" err="1"/>
              <a:t>leuven</a:t>
            </a:r>
            <a:r>
              <a:rPr lang="en-US" altLang="zh-TW" dirty="0"/>
              <a:t>)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648200" y="5905500"/>
            <a:ext cx="44958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0802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Patch Descriptor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Expected problems: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Orientation</a:t>
            </a:r>
          </a:p>
          <a:p>
            <a:pPr lvl="1"/>
            <a:r>
              <a:rPr lang="en-US" dirty="0"/>
              <a:t>Illumination</a:t>
            </a:r>
          </a:p>
          <a:p>
            <a:r>
              <a:rPr lang="en-US" dirty="0"/>
              <a:t>Let’s look for a better one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369704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Harris Patch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178800" cy="4171950"/>
          </a:xfrm>
        </p:spPr>
        <p:txBody>
          <a:bodyPr/>
          <a:lstStyle/>
          <a:p>
            <a:pPr marL="342900" lvl="1" indent="-342900"/>
            <a:r>
              <a:rPr lang="en-US" sz="3200" dirty="0">
                <a:ea typeface="+mn-ea"/>
                <a:cs typeface="+mn-cs"/>
              </a:rPr>
              <a:t>Detection: </a:t>
            </a:r>
          </a:p>
          <a:p>
            <a:pPr marL="742950" lvl="2" indent="-342900"/>
            <a:r>
              <a:rPr lang="en-US" sz="2800" dirty="0">
                <a:ea typeface="+mn-ea"/>
                <a:cs typeface="+mn-cs"/>
              </a:rPr>
              <a:t>Invariant to translation &amp; rotation</a:t>
            </a:r>
          </a:p>
          <a:p>
            <a:pPr marL="342900" lvl="1" indent="-342900"/>
            <a:r>
              <a:rPr lang="en-US" sz="3200" dirty="0">
                <a:ea typeface="+mn-ea"/>
                <a:cs typeface="+mn-cs"/>
              </a:rPr>
              <a:t>Patch normalization:</a:t>
            </a:r>
          </a:p>
          <a:p>
            <a:pPr marL="742950" lvl="2" indent="-342900"/>
            <a:r>
              <a:rPr lang="en-US" sz="2800" dirty="0"/>
              <a:t>Orientation: use corner </a:t>
            </a:r>
            <a:br>
              <a:rPr lang="en-US" sz="2800" dirty="0"/>
            </a:br>
            <a:r>
              <a:rPr lang="en-US" sz="2800" dirty="0"/>
              <a:t>direction (defined by the</a:t>
            </a:r>
            <a:br>
              <a:rPr lang="en-US" sz="2800" dirty="0"/>
            </a:br>
            <a:r>
              <a:rPr lang="en-US" sz="2800" dirty="0" err="1"/>
              <a:t>eignevectors</a:t>
            </a:r>
            <a:r>
              <a:rPr lang="en-US" sz="2800" dirty="0"/>
              <a:t>)</a:t>
            </a:r>
          </a:p>
          <a:p>
            <a:pPr marL="742950" lvl="2" indent="-342900"/>
            <a:r>
              <a:rPr lang="en-US" sz="2800" dirty="0"/>
              <a:t>Scale: use detected scale</a:t>
            </a:r>
            <a:endParaRPr lang="he-IL" sz="2800" dirty="0"/>
          </a:p>
          <a:p>
            <a:pPr marL="742950" lvl="2" indent="-342900"/>
            <a:r>
              <a:rPr lang="en-US" sz="2800" dirty="0"/>
              <a:t>Intensity normalization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7" name="Picture 2" descr="matierb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1344" y="2979736"/>
            <a:ext cx="2145471" cy="151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matierbf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62900" y="2979736"/>
            <a:ext cx="1282794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Brace 5"/>
          <p:cNvSpPr/>
          <p:nvPr/>
        </p:nvSpPr>
        <p:spPr bwMode="auto">
          <a:xfrm>
            <a:off x="5638800" y="5029200"/>
            <a:ext cx="192544" cy="68580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2200" y="5043884"/>
            <a:ext cx="1371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How?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67832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202107"/>
            <a:ext cx="2895600" cy="457200"/>
          </a:xfrm>
        </p:spPr>
        <p:txBody>
          <a:bodyPr/>
          <a:lstStyle/>
          <a:p>
            <a:fld id="{E3A27E40-9731-42BA-B187-1A855D416A01}" type="slidenum">
              <a:rPr lang="en-US" altLang="he-IL"/>
              <a:pPr/>
              <a:t>26</a:t>
            </a:fld>
            <a:endParaRPr lang="en-US" altLang="he-IL" dirty="0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Scale</a:t>
            </a:r>
            <a:endParaRPr lang="ru-RU" altLang="he-IL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49681"/>
            <a:ext cx="7772400" cy="4114800"/>
          </a:xfrm>
        </p:spPr>
        <p:txBody>
          <a:bodyPr/>
          <a:lstStyle/>
          <a:p>
            <a:r>
              <a:rPr lang="en-US" altLang="he-IL" sz="2400" dirty="0"/>
              <a:t>Consider regions (e.g. circles) of different sizes around a point</a:t>
            </a:r>
          </a:p>
          <a:p>
            <a:r>
              <a:rPr lang="en-US" altLang="he-IL" sz="2400" dirty="0"/>
              <a:t>Regions of corresponding correct sizes will look the same in both images</a:t>
            </a:r>
          </a:p>
          <a:p>
            <a:pPr lvl="1"/>
            <a:r>
              <a:rPr lang="en-US" altLang="he-IL" sz="2000" dirty="0"/>
              <a:t>If the right orientation is used</a:t>
            </a:r>
          </a:p>
          <a:p>
            <a:r>
              <a:rPr lang="en-US" sz="2400" dirty="0">
                <a:sym typeface="Symbol"/>
              </a:rPr>
              <a:t>What is the right scale?</a:t>
            </a:r>
            <a:r>
              <a:rPr lang="en-US" sz="2400" dirty="0"/>
              <a:t> </a:t>
            </a:r>
          </a:p>
          <a:p>
            <a:endParaRPr lang="ru-RU" altLang="he-IL" sz="2400" dirty="0"/>
          </a:p>
        </p:txBody>
      </p:sp>
      <p:sp>
        <p:nvSpPr>
          <p:cNvPr id="205828" name="Freeform 4"/>
          <p:cNvSpPr>
            <a:spLocks/>
          </p:cNvSpPr>
          <p:nvPr/>
        </p:nvSpPr>
        <p:spPr bwMode="auto">
          <a:xfrm>
            <a:off x="5867400" y="4315619"/>
            <a:ext cx="2743200" cy="2006600"/>
          </a:xfrm>
          <a:custGeom>
            <a:avLst/>
            <a:gdLst>
              <a:gd name="T0" fmla="*/ 0 w 1728"/>
              <a:gd name="T1" fmla="*/ 1264 h 1264"/>
              <a:gd name="T2" fmla="*/ 96 w 1728"/>
              <a:gd name="T3" fmla="*/ 400 h 1264"/>
              <a:gd name="T4" fmla="*/ 432 w 1728"/>
              <a:gd name="T5" fmla="*/ 64 h 1264"/>
              <a:gd name="T6" fmla="*/ 1056 w 1728"/>
              <a:gd name="T7" fmla="*/ 16 h 1264"/>
              <a:gd name="T8" fmla="*/ 1728 w 1728"/>
              <a:gd name="T9" fmla="*/ 160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829" name="Oval 5"/>
          <p:cNvSpPr>
            <a:spLocks noChangeArrowheads="1"/>
          </p:cNvSpPr>
          <p:nvPr/>
        </p:nvSpPr>
        <p:spPr bwMode="auto">
          <a:xfrm>
            <a:off x="6338888" y="4267994"/>
            <a:ext cx="381000" cy="381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5830" name="Oval 6"/>
          <p:cNvSpPr>
            <a:spLocks noChangeArrowheads="1"/>
          </p:cNvSpPr>
          <p:nvPr/>
        </p:nvSpPr>
        <p:spPr bwMode="auto">
          <a:xfrm>
            <a:off x="6138863" y="4087019"/>
            <a:ext cx="795337" cy="790575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5831" name="Oval 7"/>
          <p:cNvSpPr>
            <a:spLocks noChangeArrowheads="1"/>
          </p:cNvSpPr>
          <p:nvPr/>
        </p:nvSpPr>
        <p:spPr bwMode="auto">
          <a:xfrm>
            <a:off x="5805488" y="3796507"/>
            <a:ext cx="1447800" cy="1371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5832" name="Oval 8"/>
          <p:cNvSpPr>
            <a:spLocks noChangeArrowheads="1"/>
          </p:cNvSpPr>
          <p:nvPr/>
        </p:nvSpPr>
        <p:spPr bwMode="auto">
          <a:xfrm>
            <a:off x="5257800" y="3229769"/>
            <a:ext cx="2514600" cy="2514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grpSp>
        <p:nvGrpSpPr>
          <p:cNvPr id="205833" name="Group 9"/>
          <p:cNvGrpSpPr>
            <a:grpSpLocks noChangeAspect="1"/>
          </p:cNvGrpSpPr>
          <p:nvPr/>
        </p:nvGrpSpPr>
        <p:grpSpPr bwMode="auto">
          <a:xfrm>
            <a:off x="4038600" y="5208748"/>
            <a:ext cx="609600" cy="560387"/>
            <a:chOff x="3024" y="2112"/>
            <a:chExt cx="2112" cy="1948"/>
          </a:xfrm>
        </p:grpSpPr>
        <p:sp>
          <p:nvSpPr>
            <p:cNvPr id="205834" name="Freeform 10"/>
            <p:cNvSpPr>
              <a:spLocks noChangeAspect="1"/>
            </p:cNvSpPr>
            <p:nvPr/>
          </p:nvSpPr>
          <p:spPr bwMode="auto">
            <a:xfrm>
              <a:off x="3408" y="2796"/>
              <a:ext cx="1728" cy="1264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205835" name="Oval 11"/>
            <p:cNvSpPr>
              <a:spLocks noChangeAspect="1" noChangeArrowheads="1"/>
            </p:cNvSpPr>
            <p:nvPr/>
          </p:nvSpPr>
          <p:spPr bwMode="auto">
            <a:xfrm>
              <a:off x="3024" y="2112"/>
              <a:ext cx="1584" cy="158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096D5C9-A7D2-4137-854B-F58A1DBAD2AE}"/>
              </a:ext>
            </a:extLst>
          </p:cNvPr>
          <p:cNvSpPr txBox="1">
            <a:spLocks/>
          </p:cNvSpPr>
          <p:nvPr/>
        </p:nvSpPr>
        <p:spPr bwMode="auto">
          <a:xfrm>
            <a:off x="5486400" y="6202107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 (Hebrew)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 (Hebrew)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 (Hebrew)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 (Hebrew)" pitchFamily="18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imes New Roman (Hebrew)" pitchFamily="18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imes New Roman (Hebrew)" pitchFamily="18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imes New Roman (Hebrew)" pitchFamily="18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imes New Roman (Hebrew)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428226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30" grpId="0" animBg="1"/>
      <p:bldP spid="205831" grpId="0" animBg="1"/>
      <p:bldP spid="2058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Detections at Multiple Scales</a:t>
            </a:r>
          </a:p>
        </p:txBody>
      </p:sp>
      <p:pic>
        <p:nvPicPr>
          <p:cNvPr id="66563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57150" y="1443038"/>
            <a:ext cx="9124950" cy="465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03336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0902" name="Text Box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86200" y="65532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>
                <a:solidFill>
                  <a:schemeClr val="bg1"/>
                </a:solidFill>
                <a:latin typeface="Arial" pitchFamily="34" charset="0"/>
              </a:rPr>
              <a:t>Slide from Tinne Tuytelaars</a:t>
            </a:r>
          </a:p>
        </p:txBody>
      </p:sp>
      <p:sp>
        <p:nvSpPr>
          <p:cNvPr id="80903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10200" y="12192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>
                <a:solidFill>
                  <a:schemeClr val="bg1"/>
                </a:solidFill>
                <a:latin typeface="Arial" pitchFamily="34" charset="0"/>
              </a:rPr>
              <a:t>Lindeberg et al, 1996</a:t>
            </a:r>
          </a:p>
        </p:txBody>
      </p:sp>
      <p:pic>
        <p:nvPicPr>
          <p:cNvPr id="80907" name="Picture 1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80908" name="Text Box 1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  <p:sp>
        <p:nvSpPr>
          <p:cNvPr id="80910" name="Text Box 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91200" y="1219200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>
                <a:solidFill>
                  <a:schemeClr val="bg1"/>
                </a:solidFill>
                <a:latin typeface="Arial" pitchFamily="34" charset="0"/>
              </a:rPr>
              <a:t>Lindeberg et al., 1996</a:t>
            </a:r>
          </a:p>
        </p:txBody>
      </p:sp>
    </p:spTree>
    <p:extLst>
      <p:ext uri="{BB962C8B-B14F-4D97-AF65-F5344CB8AC3E}">
        <p14:creationId xmlns:p14="http://schemas.microsoft.com/office/powerpoint/2010/main" val="424356170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9092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91119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Harris corner detector (key point)</a:t>
            </a:r>
          </a:p>
          <a:p>
            <a:r>
              <a:rPr lang="en-US" dirty="0"/>
              <a:t>Match image features</a:t>
            </a:r>
          </a:p>
          <a:p>
            <a:pPr lvl="1"/>
            <a:r>
              <a:rPr lang="en-US" dirty="0"/>
              <a:t>Patches</a:t>
            </a:r>
          </a:p>
          <a:p>
            <a:pPr lvl="1"/>
            <a:r>
              <a:rPr lang="en-US" dirty="0"/>
              <a:t>Descriptors</a:t>
            </a:r>
          </a:p>
          <a:p>
            <a:pPr lvl="1"/>
            <a:r>
              <a:rPr lang="en-US" dirty="0"/>
              <a:t>Evaluation</a:t>
            </a:r>
          </a:p>
          <a:p>
            <a:r>
              <a:rPr lang="en-US" dirty="0"/>
              <a:t>Edge detector:</a:t>
            </a:r>
          </a:p>
          <a:p>
            <a:pPr lvl="1"/>
            <a:r>
              <a:rPr lang="en-US" dirty="0"/>
              <a:t>Sobel</a:t>
            </a:r>
          </a:p>
          <a:p>
            <a:pPr lvl="1"/>
            <a:r>
              <a:rPr lang="en-US" dirty="0"/>
              <a:t>Canny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1459883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1926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91408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2949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24600" y="12954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38075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0116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2239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1140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51658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2164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24600" y="13716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8861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3188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53135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2164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24600" y="13716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02464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/>
                <a:r>
                  <a:rPr lang="en-US" sz="3200" dirty="0">
                    <a:ea typeface="+mn-ea"/>
                    <a:cs typeface="+mn-cs"/>
                  </a:rPr>
                  <a:t>Compute for a patch,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endParaRPr lang="en-US" sz="3200" dirty="0">
                  <a:ea typeface="+mn-ea"/>
                  <a:cs typeface="+mn-cs"/>
                </a:endParaRPr>
              </a:p>
              <a:p>
                <a:pPr marL="742950" lvl="2" indent="-342900"/>
                <a:r>
                  <a:rPr lang="en-US" sz="2800" dirty="0"/>
                  <a:t>Average intensity: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en-US" sz="2800" b="0" dirty="0">
                  <a:solidFill>
                    <a:srgbClr val="006600"/>
                  </a:solidFill>
                </a:endParaRPr>
              </a:p>
              <a:p>
                <a:pPr marL="742950" lvl="2" indent="-342900"/>
                <a:r>
                  <a:rPr lang="en-US" sz="2800" b="0" dirty="0"/>
                  <a:t>Standard deviation: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rad>
                  </m:oMath>
                </a14:m>
                <a:endParaRPr lang="en-US" dirty="0">
                  <a:ea typeface="+mn-ea"/>
                  <a:cs typeface="+mn-cs"/>
                </a:endParaRPr>
              </a:p>
              <a:p>
                <a:pPr marL="342900" lvl="1" indent="-342900"/>
                <a:r>
                  <a:rPr lang="en-US" sz="3200" dirty="0">
                    <a:ea typeface="+mn-ea"/>
                    <a:cs typeface="+mn-cs"/>
                  </a:rPr>
                  <a:t>The normalized intensity is given by: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b="0" dirty="0"/>
              </a:p>
              <a:p>
                <a:pPr marL="0" lvl="1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39" t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overcome intensity change:</a:t>
            </a:r>
          </a:p>
          <a:p>
            <a:pPr lvl="1"/>
            <a:r>
              <a:rPr lang="en-US" dirty="0"/>
              <a:t>Intensity normalization </a:t>
            </a:r>
          </a:p>
          <a:p>
            <a:pPr lvl="1"/>
            <a:r>
              <a:rPr lang="en-US" dirty="0"/>
              <a:t>Take the derivative of the patch</a:t>
            </a:r>
          </a:p>
          <a:p>
            <a:r>
              <a:rPr lang="en-US" dirty="0"/>
              <a:t>To overcome small misalignments:</a:t>
            </a:r>
          </a:p>
          <a:p>
            <a:pPr lvl="1"/>
            <a:r>
              <a:rPr lang="en-US" dirty="0"/>
              <a:t>Use histogram of the 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23" y="4743450"/>
            <a:ext cx="2532624" cy="19478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329" y="4121944"/>
            <a:ext cx="2942871" cy="1971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10" y="4729162"/>
            <a:ext cx="2503488" cy="1976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1F89C-A04F-F901-FC80-820229CF3402}"/>
              </a:ext>
            </a:extLst>
          </p:cNvPr>
          <p:cNvSpPr txBox="1"/>
          <p:nvPr/>
        </p:nvSpPr>
        <p:spPr>
          <a:xfrm>
            <a:off x="1447801" y="4724124"/>
            <a:ext cx="424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Distance between histograms!</a:t>
            </a:r>
          </a:p>
        </p:txBody>
      </p:sp>
    </p:spTree>
    <p:extLst>
      <p:ext uri="{BB962C8B-B14F-4D97-AF65-F5344CB8AC3E}">
        <p14:creationId xmlns:p14="http://schemas.microsoft.com/office/powerpoint/2010/main" val="17318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-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90099"/>
                </a:solidFill>
              </a:rPr>
              <a:t>S</a:t>
            </a:r>
            <a:r>
              <a:rPr lang="en-US" dirty="0"/>
              <a:t>cale </a:t>
            </a:r>
            <a:r>
              <a:rPr lang="en-US" dirty="0">
                <a:solidFill>
                  <a:srgbClr val="990099"/>
                </a:solidFill>
              </a:rPr>
              <a:t>I</a:t>
            </a:r>
            <a:r>
              <a:rPr lang="en-US" dirty="0"/>
              <a:t>nvariant </a:t>
            </a:r>
            <a:r>
              <a:rPr lang="en-US" dirty="0">
                <a:solidFill>
                  <a:srgbClr val="990099"/>
                </a:solidFill>
              </a:rPr>
              <a:t>F</a:t>
            </a:r>
            <a:r>
              <a:rPr lang="en-US" dirty="0"/>
              <a:t>eature </a:t>
            </a:r>
            <a:r>
              <a:rPr lang="en-US" dirty="0">
                <a:solidFill>
                  <a:srgbClr val="990099"/>
                </a:solidFill>
              </a:rPr>
              <a:t>T</a:t>
            </a:r>
            <a:r>
              <a:rPr lang="en-US" dirty="0"/>
              <a:t>ransform</a:t>
            </a:r>
          </a:p>
          <a:p>
            <a:r>
              <a:rPr lang="en-US" dirty="0"/>
              <a:t>Interest point and descriptor</a:t>
            </a:r>
          </a:p>
          <a:p>
            <a:r>
              <a:rPr lang="en-US" dirty="0"/>
              <a:t>The interest point: defined in a different manner than Harris corner</a:t>
            </a:r>
          </a:p>
          <a:p>
            <a:pPr marL="457200" lvl="1" indent="0">
              <a:buNone/>
            </a:pPr>
            <a:r>
              <a:rPr lang="en-US" dirty="0"/>
              <a:t>(We do not go over it in the course)</a:t>
            </a:r>
          </a:p>
          <a:p>
            <a:r>
              <a:rPr lang="en-US" dirty="0"/>
              <a:t>The descriptor: next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199578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C3D1-53A2-29B5-F5DD-CAE5CF78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 - Harris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64FD02-F378-A510-4D33-07F1BB4A9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Shift correlation – high distance</a:t>
                </a:r>
                <a:endParaRPr lang="en-US" sz="2000" b="0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0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64FD02-F378-A510-4D33-07F1BB4A9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9" t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25ED8-7249-F281-283C-C93B12DAEF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521AE-74D8-4B4B-9A91-866FD5CBAD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640000-91AB-57E4-E2C1-0A53D421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3240420"/>
            <a:ext cx="4505325" cy="31578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597D1-0556-FB3E-BE6C-70FFB8BAD822}"/>
              </a:ext>
            </a:extLst>
          </p:cNvPr>
          <p:cNvSpPr/>
          <p:nvPr/>
        </p:nvSpPr>
        <p:spPr bwMode="auto">
          <a:xfrm>
            <a:off x="7683256" y="4235236"/>
            <a:ext cx="2286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E28DA1-9BE5-D490-A857-68145A3CA9B6}"/>
              </a:ext>
            </a:extLst>
          </p:cNvPr>
          <p:cNvSpPr/>
          <p:nvPr/>
        </p:nvSpPr>
        <p:spPr bwMode="auto">
          <a:xfrm>
            <a:off x="8307388" y="5365888"/>
            <a:ext cx="228600" cy="228600"/>
          </a:xfrm>
          <a:prstGeom prst="rect">
            <a:avLst/>
          </a:prstGeom>
          <a:noFill/>
          <a:ln w="3810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A7687-B9FA-1805-3456-C55436EA10AC}"/>
              </a:ext>
            </a:extLst>
          </p:cNvPr>
          <p:cNvSpPr/>
          <p:nvPr/>
        </p:nvSpPr>
        <p:spPr bwMode="auto">
          <a:xfrm>
            <a:off x="6083056" y="4310811"/>
            <a:ext cx="228600" cy="267325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50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2546 L -0.00121 0.02569 C 0.00191 0.02708 0.00504 0.0287 0.00781 0.03078 C 0.00886 0.03148 0.00938 0.0331 0.01024 0.03402 C 0.01111 0.03495 0.01198 0.03541 0.01285 0.03634 C 0.01337 0.0368 0.01372 0.03796 0.01441 0.03842 C 0.01511 0.03912 0.01597 0.03912 0.01684 0.03958 C 0.01858 0.03912 0.02014 0.03889 0.0217 0.03842 C 0.02257 0.03819 0.02379 0.03819 0.02431 0.03727 C 0.02518 0.03541 0.025 0.03264 0.02587 0.03078 L 0.02743 0.02754 C 0.02778 0.02639 0.02813 0.02546 0.0283 0.0243 C 0.02865 0.02291 0.02882 0.02129 0.02917 0.0199 C 0.02969 0.01759 0.03073 0.01342 0.03073 0.01365 C 0.0316 -0.00625 0.0316 0.00092 0.0316 -0.00857 L 0.00538 0.04074 L -0.01666 0.0243 L -0.03055 0.00463 L -0.00121 -0.00741 L 0.01771 -0.02361 L 0.03334 -0.00186 L 0.03334 -0.00162 " pathEditMode="relative" rAng="0" ptsTypes="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33 -0.00278 -0.00625 -0.00579 -0.00955 -0.0081 C -0.01111 -0.00926 -0.01458 -0.01042 -0.01458 -0.01042 C -0.0151 -0.01158 -0.01562 -0.01273 -0.01632 -0.01389 C -0.01701 -0.01505 -0.01892 -0.01551 -0.01892 -0.01713 C -0.01892 -0.01829 -0.01719 -0.01667 -0.01632 -0.01597 C -0.01458 -0.01482 -0.01285 -0.01296 -0.01111 -0.01158 L -0.00868 -0.00926 C -0.00798 -0.0081 -0.00764 -0.00671 -0.00694 -0.00579 C -0.00503 -0.00324 -0.00156 -0.00255 -0.00781 -0.00463 C -0.01458 -0.01065 -0.00642 -0.00278 -0.01198 -0.01042 C -0.01285 -0.01134 -0.01371 -0.01181 -0.01458 -0.01273 C -0.01493 -0.01389 -0.0151 -0.01505 -0.01545 -0.01597 C -0.01649 -0.01875 -0.01753 -0.0206 -0.01979 -0.02176 C -0.02031 -0.02199 -0.02083 -0.02176 -0.02153 -0.02176 L -0.02222 -0.02176 " pathEditMode="relative" ptsTypes="AAAAAAAAAAAAA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19 0.00231 L 0.01719 0.00254 C 0.02031 2.22222E-6 0.02413 -0.0007 0.02622 -0.0044 C 0.02743 -0.00648 0.02587 -0.00949 0.02552 -0.01204 C 0.025 -0.01482 0.02396 -0.01945 0.02222 -0.02176 C 0.02153 -0.02269 0.02049 -0.02315 0.01979 -0.02408 C 0.01511 -0.03334 0.02136 -0.02222 0.01563 -0.02824 C 0.01146 -0.03287 0.01684 -0.03079 0.01146 -0.0338 C 0.01042 -0.03449 0.00938 -0.03449 0.00834 -0.03496 C 0.00747 -0.03519 0.0066 -0.03565 0.00573 -0.03588 C 0.00365 -0.03681 0.00139 -0.03727 -0.00069 -0.0382 L -0.00816 -0.04144 L -0.01059 -0.04259 L -0.01302 -0.04352 C -0.01406 -0.04329 -0.01528 -0.04329 -0.01632 -0.04259 C -0.01701 -0.04213 -0.01736 -0.04097 -0.01788 -0.04028 C -0.01875 -0.03982 -0.01962 -0.03959 -0.02048 -0.03935 C -0.02066 -0.0382 -0.02083 -0.03704 -0.02118 -0.03588 C -0.02239 -0.03357 -0.02344 -0.03357 -0.02535 -0.03264 C -0.02726 -0.02894 -0.0276 -0.02917 -0.02778 -0.02408 C -0.02951 0.01203 -0.02708 -0.00602 -0.02934 0.00995 C -0.02934 0.01088 -0.02864 0.02384 -0.02691 0.02523 C -0.02621 0.02592 -0.02535 0.02685 -0.02448 0.02731 C -0.02291 0.02824 -0.01962 0.02963 -0.01962 0.02986 C -0.01337 0.0287 -0.00694 0.0287 -0.00069 0.02731 C 0.00122 0.02685 0.00087 0.02315 0.00174 0.02176 C 0.0033 0.01921 0.00469 0.01991 0.0066 0.01852 C 0.0125 0.01458 0.00434 0.01736 0.01476 0.01528 C 0.01649 0.01458 0.01858 0.01481 0.01979 0.01319 C 0.02031 0.0125 0.02066 0.01134 0.02136 0.01088 C 0.02292 0.00995 0.02622 0.00879 0.02622 0.00903 C 0.02865 0.00555 0.02795 0.00764 0.02795 0.00231 L 0.02795 0.00254 " pathEditMode="relative" rAng="0" ptsTypes="AAAAAAAAAAAAAAAAAAAAAAAAAAAAA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Descriptor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square windows around detected feature</a:t>
                </a:r>
              </a:p>
              <a:p>
                <a:r>
                  <a:rPr lang="en-US" dirty="0"/>
                  <a:t>Compute edge orientation for each pixel</a:t>
                </a:r>
              </a:p>
              <a:p>
                <a:r>
                  <a:rPr lang="en-US" dirty="0"/>
                  <a:t>Remove weak gradients</a:t>
                </a:r>
              </a:p>
              <a:p>
                <a:r>
                  <a:rPr lang="en-US" dirty="0"/>
                  <a:t>Create histogram of surviving edge orientations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39" t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6" name="Picture 4" descr="descrip">
            <a:extLst>
              <a:ext uri="{FF2B5EF4-FFF2-40B4-BE49-F238E27FC236}">
                <a16:creationId xmlns:a16="http://schemas.microsoft.com/office/drawing/2014/main" id="{6F3DC6E7-F04A-E83C-0D28-7AF04DA2DAA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6236" y="152400"/>
            <a:ext cx="2635647" cy="125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779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2047" y="1447800"/>
            <a:ext cx="8305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20000"/>
              </a:spcBef>
            </a:pPr>
            <a:r>
              <a:rPr kumimoji="1" lang="en-US" sz="3200" dirty="0">
                <a:solidFill>
                  <a:srgbClr val="006600"/>
                </a:solidFill>
                <a:latin typeface="+mn-lt"/>
              </a:rPr>
              <a:t>16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 cells * </a:t>
            </a:r>
            <a:r>
              <a:rPr kumimoji="1" lang="en-US" sz="3200" dirty="0">
                <a:solidFill>
                  <a:srgbClr val="006600"/>
                </a:solidFill>
                <a:latin typeface="+mn-lt"/>
              </a:rPr>
              <a:t>8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 orientations = </a:t>
            </a:r>
            <a:r>
              <a:rPr kumimoji="1" lang="en-US" sz="3200" dirty="0">
                <a:solidFill>
                  <a:srgbClr val="006600"/>
                </a:solidFill>
                <a:latin typeface="+mn-lt"/>
              </a:rPr>
              <a:t>128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 dimensional descriptor</a:t>
            </a:r>
          </a:p>
          <a:p>
            <a:pPr marL="742950" lvl="1" indent="-285750">
              <a:spcBef>
                <a:spcPct val="20000"/>
              </a:spcBef>
            </a:pPr>
            <a:endParaRPr lang="en-US" sz="1800" b="0" dirty="0">
              <a:latin typeface="Arial" pitchFamily="34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1800" b="0" dirty="0">
              <a:latin typeface="Arial" pitchFamily="34" charset="0"/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304800"/>
            <a:ext cx="7772400" cy="1143000"/>
          </a:xfrm>
        </p:spPr>
        <p:txBody>
          <a:bodyPr/>
          <a:lstStyle/>
          <a:p>
            <a:r>
              <a:rPr lang="en-US" b="1" dirty="0"/>
              <a:t>SIFT Descriptor</a:t>
            </a:r>
          </a:p>
        </p:txBody>
      </p:sp>
      <p:pic>
        <p:nvPicPr>
          <p:cNvPr id="68611" name="Picture 4" descr="descri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6953" y="2011280"/>
            <a:ext cx="5880894" cy="279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Rectangle 1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59050" y="6411913"/>
            <a:ext cx="3686175" cy="369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</a:rPr>
              <a:t>Adapted from slide by David Lowe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4876800" y="4594224"/>
            <a:ext cx="2362200" cy="1300163"/>
            <a:chOff x="5715000" y="4343400"/>
            <a:chExt cx="2362200" cy="1299865"/>
          </a:xfrm>
        </p:grpSpPr>
        <p:cxnSp>
          <p:nvCxnSpPr>
            <p:cNvPr id="8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9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461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pitchFamily="34" charset="0"/>
                </a:rPr>
                <a:t>0</a:t>
              </a:r>
            </a:p>
          </p:txBody>
        </p:sp>
        <p:sp>
          <p:nvSpPr>
            <p:cNvPr id="18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461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pitchFamily="34" charset="0"/>
                  <a:sym typeface="Symbol" pitchFamily="18" charset="2"/>
                </a:rPr>
                <a:t>2</a:t>
              </a:r>
              <a:r>
                <a:rPr lang="el-GR">
                  <a:latin typeface="Arial" pitchFamily="34" charset="0"/>
                  <a:sym typeface="Symbol" pitchFamily="18" charset="2"/>
                </a:rPr>
                <a:t></a:t>
              </a:r>
              <a:endParaRPr lang="en-US">
                <a:latin typeface="Arial" pitchFamily="34" charset="0"/>
              </a:endParaRPr>
            </a:p>
          </p:txBody>
        </p:sp>
      </p:grp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056187" y="5734765"/>
            <a:ext cx="18510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</a:rPr>
              <a:t>angle histogram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66800" y="2584499"/>
            <a:ext cx="1367530" cy="1530302"/>
            <a:chOff x="22917" y="2584498"/>
            <a:chExt cx="2411413" cy="2251075"/>
          </a:xfrm>
        </p:grpSpPr>
        <p:sp>
          <p:nvSpPr>
            <p:cNvPr id="20" name="מלבן 11"/>
            <p:cNvSpPr>
              <a:spLocks noChangeArrowheads="1"/>
            </p:cNvSpPr>
            <p:nvPr/>
          </p:nvSpPr>
          <p:spPr bwMode="auto">
            <a:xfrm>
              <a:off x="22917" y="2584498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1" name="מלבן 16"/>
            <p:cNvSpPr>
              <a:spLocks noChangeArrowheads="1"/>
            </p:cNvSpPr>
            <p:nvPr/>
          </p:nvSpPr>
          <p:spPr bwMode="auto">
            <a:xfrm>
              <a:off x="22917" y="314488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2" name="מלבן 17"/>
            <p:cNvSpPr>
              <a:spLocks noChangeArrowheads="1"/>
            </p:cNvSpPr>
            <p:nvPr/>
          </p:nvSpPr>
          <p:spPr bwMode="auto">
            <a:xfrm>
              <a:off x="22917" y="371003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3" name="מלבן 18"/>
            <p:cNvSpPr>
              <a:spLocks noChangeArrowheads="1"/>
            </p:cNvSpPr>
            <p:nvPr/>
          </p:nvSpPr>
          <p:spPr bwMode="auto">
            <a:xfrm>
              <a:off x="22917" y="4270423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4" name="מלבן 19"/>
            <p:cNvSpPr>
              <a:spLocks noChangeArrowheads="1"/>
            </p:cNvSpPr>
            <p:nvPr/>
          </p:nvSpPr>
          <p:spPr bwMode="auto">
            <a:xfrm>
              <a:off x="622992" y="2584498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5" name="מלבן 20"/>
            <p:cNvSpPr>
              <a:spLocks noChangeArrowheads="1"/>
            </p:cNvSpPr>
            <p:nvPr/>
          </p:nvSpPr>
          <p:spPr bwMode="auto">
            <a:xfrm>
              <a:off x="622992" y="314488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6" name="מלבן 21"/>
            <p:cNvSpPr>
              <a:spLocks noChangeArrowheads="1"/>
            </p:cNvSpPr>
            <p:nvPr/>
          </p:nvSpPr>
          <p:spPr bwMode="auto">
            <a:xfrm>
              <a:off x="622992" y="371003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7" name="מלבן 22"/>
            <p:cNvSpPr>
              <a:spLocks noChangeArrowheads="1"/>
            </p:cNvSpPr>
            <p:nvPr/>
          </p:nvSpPr>
          <p:spPr bwMode="auto">
            <a:xfrm>
              <a:off x="622992" y="4270423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8" name="מלבן 23"/>
            <p:cNvSpPr>
              <a:spLocks noChangeArrowheads="1"/>
            </p:cNvSpPr>
            <p:nvPr/>
          </p:nvSpPr>
          <p:spPr bwMode="auto">
            <a:xfrm>
              <a:off x="1232592" y="2584498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9" name="מלבן 24"/>
            <p:cNvSpPr>
              <a:spLocks noChangeArrowheads="1"/>
            </p:cNvSpPr>
            <p:nvPr/>
          </p:nvSpPr>
          <p:spPr bwMode="auto">
            <a:xfrm>
              <a:off x="1232592" y="314488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0" name="מלבן 25"/>
            <p:cNvSpPr>
              <a:spLocks noChangeArrowheads="1"/>
            </p:cNvSpPr>
            <p:nvPr/>
          </p:nvSpPr>
          <p:spPr bwMode="auto">
            <a:xfrm>
              <a:off x="1232592" y="371003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1" name="מלבן 26"/>
            <p:cNvSpPr>
              <a:spLocks noChangeArrowheads="1"/>
            </p:cNvSpPr>
            <p:nvPr/>
          </p:nvSpPr>
          <p:spPr bwMode="auto">
            <a:xfrm>
              <a:off x="1232592" y="4270423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2" name="מלבן 27"/>
            <p:cNvSpPr>
              <a:spLocks noChangeArrowheads="1"/>
            </p:cNvSpPr>
            <p:nvPr/>
          </p:nvSpPr>
          <p:spPr bwMode="auto">
            <a:xfrm>
              <a:off x="1832667" y="2584498"/>
              <a:ext cx="601663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3" name="מלבן 28"/>
            <p:cNvSpPr>
              <a:spLocks noChangeArrowheads="1"/>
            </p:cNvSpPr>
            <p:nvPr/>
          </p:nvSpPr>
          <p:spPr bwMode="auto">
            <a:xfrm>
              <a:off x="1832667" y="3144886"/>
              <a:ext cx="601663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4" name="מלבן 29"/>
            <p:cNvSpPr>
              <a:spLocks noChangeArrowheads="1"/>
            </p:cNvSpPr>
            <p:nvPr/>
          </p:nvSpPr>
          <p:spPr bwMode="auto">
            <a:xfrm>
              <a:off x="1832667" y="3710036"/>
              <a:ext cx="601663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5" name="מלבן 30"/>
            <p:cNvSpPr>
              <a:spLocks noChangeArrowheads="1"/>
            </p:cNvSpPr>
            <p:nvPr/>
          </p:nvSpPr>
          <p:spPr bwMode="auto">
            <a:xfrm>
              <a:off x="1832667" y="4270423"/>
              <a:ext cx="601663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6" name="מלבן 14"/>
            <p:cNvSpPr>
              <a:spLocks noChangeArrowheads="1"/>
            </p:cNvSpPr>
            <p:nvPr/>
          </p:nvSpPr>
          <p:spPr bwMode="auto">
            <a:xfrm>
              <a:off x="1232592" y="3714798"/>
              <a:ext cx="600075" cy="565150"/>
            </a:xfrm>
            <a:prstGeom prst="rect">
              <a:avLst/>
            </a:prstGeom>
            <a:solidFill>
              <a:srgbClr val="00B0F0">
                <a:alpha val="50195"/>
              </a:srgbClr>
            </a:solidFill>
            <a:ln w="25400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</p:grpSp>
      <p:cxnSp>
        <p:nvCxnSpPr>
          <p:cNvPr id="5" name="Straight Connector 4"/>
          <p:cNvCxnSpPr>
            <a:stCxn id="36" idx="0"/>
          </p:cNvCxnSpPr>
          <p:nvPr/>
        </p:nvCxnSpPr>
        <p:spPr bwMode="auto">
          <a:xfrm flipV="1">
            <a:off x="1922970" y="2362202"/>
            <a:ext cx="1125030" cy="99068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>
            <a:off x="1972076" y="3733262"/>
            <a:ext cx="1075924" cy="6537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2146009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000" y="1524000"/>
            <a:ext cx="7772400" cy="2819400"/>
          </a:xfrm>
        </p:spPr>
        <p:txBody>
          <a:bodyPr/>
          <a:lstStyle/>
          <a:p>
            <a:r>
              <a:rPr lang="en-US" sz="3600" kern="1200" dirty="0">
                <a:ea typeface="+mn-ea"/>
                <a:cs typeface="+mn-cs"/>
              </a:rPr>
              <a:t>Changes in viewpoint:</a:t>
            </a:r>
            <a:r>
              <a:rPr lang="en-US" sz="3600" kern="1200" dirty="0"/>
              <a:t> </a:t>
            </a:r>
          </a:p>
          <a:p>
            <a:pPr lvl="1"/>
            <a:r>
              <a:rPr lang="en-US" sz="2800" kern="1200" dirty="0">
                <a:ea typeface="+mn-ea"/>
                <a:cs typeface="+mn-cs"/>
              </a:rPr>
              <a:t>Up to about 60 degree out of plane rotation</a:t>
            </a:r>
          </a:p>
          <a:p>
            <a:r>
              <a:rPr lang="en-US" sz="3600" kern="1200" dirty="0"/>
              <a:t>S</a:t>
            </a:r>
            <a:r>
              <a:rPr lang="en-US" sz="3600" kern="1200" dirty="0">
                <a:ea typeface="+mn-ea"/>
                <a:cs typeface="+mn-cs"/>
              </a:rPr>
              <a:t>ignificant changes in illumination</a:t>
            </a:r>
          </a:p>
          <a:p>
            <a:r>
              <a:rPr lang="en-US" sz="3600" kern="1200" dirty="0"/>
              <a:t>Fast and efficient </a:t>
            </a:r>
            <a:r>
              <a:rPr lang="en-US" sz="3600" kern="1200" dirty="0">
                <a:solidFill>
                  <a:srgbClr val="00B0F0"/>
                </a:solidFill>
              </a:rPr>
              <a:t>(not anymore …)</a:t>
            </a:r>
          </a:p>
        </p:txBody>
      </p:sp>
      <p:pic>
        <p:nvPicPr>
          <p:cNvPr id="6" name="Picture 2" descr="http://www.cs.washington.edu/homes/snavely/outgoing/test/1a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4495584"/>
            <a:ext cx="2463130" cy="184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www.cs.washington.edu/homes/snavely/outgoing/test/2a.jp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4499923"/>
            <a:ext cx="2455893" cy="184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5486400" y="6396335"/>
            <a:ext cx="36576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tabLst/>
              <a:defRPr/>
            </a:pPr>
            <a:r>
              <a:rPr kumimoji="1" lang="en-US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 from Steve Seitz</a:t>
            </a:r>
            <a:endParaRPr kumimoji="1" lang="he-IL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86638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Eliminating Bad Matches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457200" y="1676400"/>
            <a:ext cx="8178800" cy="4171950"/>
          </a:xfrm>
        </p:spPr>
        <p:txBody>
          <a:bodyPr/>
          <a:lstStyle/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r>
              <a:rPr lang="en-US" dirty="0"/>
              <a:t>Throw out features with </a:t>
            </a:r>
            <a:r>
              <a:rPr lang="en-US" dirty="0">
                <a:solidFill>
                  <a:srgbClr val="006600"/>
                </a:solidFill>
              </a:rPr>
              <a:t>distance &gt; </a:t>
            </a:r>
            <a:r>
              <a:rPr lang="en-US" dirty="0" err="1">
                <a:solidFill>
                  <a:srgbClr val="006600"/>
                </a:solidFill>
              </a:rPr>
              <a:t>th</a:t>
            </a:r>
            <a:endParaRPr lang="en-US" dirty="0">
              <a:solidFill>
                <a:srgbClr val="006600"/>
              </a:solidFill>
            </a:endParaRPr>
          </a:p>
          <a:p>
            <a:r>
              <a:rPr lang="en-US" dirty="0"/>
              <a:t>What is the right threshold?</a:t>
            </a:r>
          </a:p>
          <a:p>
            <a:pPr>
              <a:buFontTx/>
              <a:buNone/>
            </a:pPr>
            <a:endParaRPr lang="en-US" dirty="0"/>
          </a:p>
        </p:txBody>
      </p:sp>
      <p:pic>
        <p:nvPicPr>
          <p:cNvPr id="74756" name="Picture 2" descr="http://farm1.static.flickr.com/47/136915456_c6f719ea3f.jpg?v=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990600" y="2149475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4" descr="http://farm1.static.flickr.com/133/328570837_37b6289916.jpg?v=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892675" y="2144712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27114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59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65875" y="2674937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6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2559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61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15000" y="23304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62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24000" y="2178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63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10200" y="3016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64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1905000" y="2393950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74765" name="Rectangle 1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181475" y="2238375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pitchFamily="34" charset="0"/>
              </a:rPr>
              <a:t>50</a:t>
            </a:r>
            <a:endParaRPr lang="en-US" sz="2000" b="0" baseline="-2500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74766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2590800" y="2711450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74767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267200" y="2559050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pitchFamily="34" charset="0"/>
              </a:rPr>
              <a:t>75</a:t>
            </a:r>
            <a:endParaRPr lang="en-US" sz="2000" b="0" baseline="-2500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74768" name="Freeform 16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1562100" y="2330450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74769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191000" y="3016250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Arial" pitchFamily="34" charset="0"/>
              </a:rPr>
              <a:t>200</a:t>
            </a:r>
            <a:endParaRPr lang="en-US" sz="2000" b="0" baseline="-2500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74770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267200" y="4464050"/>
            <a:ext cx="1630363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latin typeface="Arial" pitchFamily="34" charset="0"/>
              </a:rPr>
              <a:t>feature distance</a:t>
            </a:r>
            <a:endParaRPr lang="en-US" sz="1600" b="0" baseline="-25000">
              <a:latin typeface="Arial" pitchFamily="34" charset="0"/>
            </a:endParaRPr>
          </a:p>
        </p:txBody>
      </p:sp>
      <p:sp>
        <p:nvSpPr>
          <p:cNvPr id="74771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 flipV="1">
            <a:off x="4648200" y="2863850"/>
            <a:ext cx="161925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74772" name="Rectangle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014788" y="3241675"/>
            <a:ext cx="9620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rgbClr val="FF0000"/>
                </a:solidFill>
                <a:latin typeface="Arial" pitchFamily="34" charset="0"/>
              </a:rPr>
              <a:t>false match</a:t>
            </a:r>
            <a:endParaRPr lang="en-US" sz="1200" b="0" baseline="-2500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74773" name="Rectangle 22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049713" y="2449512"/>
            <a:ext cx="903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accent2"/>
                </a:solidFill>
                <a:latin typeface="Arial" pitchFamily="34" charset="0"/>
              </a:rPr>
              <a:t>true match</a:t>
            </a:r>
            <a:endParaRPr lang="en-US" sz="1200" b="0" baseline="-2500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 bwMode="auto">
          <a:xfrm>
            <a:off x="5257800" y="6396335"/>
            <a:ext cx="36576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tabLst/>
              <a:defRPr/>
            </a:pPr>
            <a:r>
              <a:rPr kumimoji="1" lang="en-US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 from Steve Seitz</a:t>
            </a:r>
            <a:endParaRPr kumimoji="1" lang="he-IL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900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317500"/>
            <a:ext cx="7772400" cy="1143000"/>
          </a:xfrm>
        </p:spPr>
        <p:txBody>
          <a:bodyPr/>
          <a:lstStyle/>
          <a:p>
            <a:r>
              <a:rPr lang="en-US" dirty="0"/>
              <a:t>Feature Matching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600200"/>
            <a:ext cx="8077200" cy="5257800"/>
          </a:xfrm>
        </p:spPr>
        <p:txBody>
          <a:bodyPr/>
          <a:lstStyle/>
          <a:p>
            <a:pPr marL="514350" indent="-457200"/>
            <a:r>
              <a:rPr lang="en-US" altLang="zh-TW" sz="3600" dirty="0"/>
              <a:t>Nearest Neighbor:</a:t>
            </a:r>
          </a:p>
          <a:p>
            <a:pPr marL="914400" lvl="1" indent="-457200"/>
            <a:r>
              <a:rPr lang="en-US" sz="3200" kern="1200" dirty="0"/>
              <a:t>Sum of square differences (SSD), and threshold</a:t>
            </a:r>
          </a:p>
          <a:p>
            <a:pPr marL="914400" lvl="1" indent="-457200"/>
            <a:r>
              <a:rPr lang="en-US" sz="3200" kern="1200" dirty="0"/>
              <a:t>Problem: ambiguous matching</a:t>
            </a:r>
          </a:p>
        </p:txBody>
      </p:sp>
      <p:pic>
        <p:nvPicPr>
          <p:cNvPr id="71684" name="Picture 2" descr="http://www.canyonstatevinyl.com/images/Picket%20Fence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55062" y="3937000"/>
            <a:ext cx="3028838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5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17345" y="4743938"/>
            <a:ext cx="227806" cy="304312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71686" name="Picture 6" descr="http://www.canyonstatevinyl.com/images/Picket%20Fence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687887" y="3937000"/>
            <a:ext cx="3028838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9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071565" y="4085492"/>
            <a:ext cx="51923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pitchFamily="34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71690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558654" y="4743450"/>
            <a:ext cx="22225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1691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44354" y="4116509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pitchFamily="34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2" name="Rectangle 1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95600" y="6324600"/>
            <a:ext cx="382668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</a:rPr>
              <a:t>Adapted from Seitz (also nex</a:t>
            </a:r>
            <a:r>
              <a:rPr lang="en-US" sz="1800" dirty="0">
                <a:latin typeface="Arial" pitchFamily="34" charset="0"/>
              </a:rPr>
              <a:t>t slide)</a:t>
            </a:r>
            <a:endParaRPr lang="en-US" sz="18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5596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Feature Matching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en-US" dirty="0"/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9113" y="1565031"/>
            <a:ext cx="8077200" cy="5257800"/>
          </a:xfrm>
        </p:spPr>
        <p:txBody>
          <a:bodyPr/>
          <a:lstStyle/>
          <a:p>
            <a:r>
              <a:rPr lang="en-US" altLang="zh-TW" dirty="0"/>
              <a:t>Distance Ratio</a:t>
            </a:r>
            <a:r>
              <a:rPr lang="en-US" dirty="0"/>
              <a:t> 	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6600"/>
                </a:solidFill>
              </a:rPr>
              <a:t>f</a:t>
            </a:r>
            <a:r>
              <a:rPr lang="en-US" baseline="-25000" dirty="0">
                <a:solidFill>
                  <a:srgbClr val="006600"/>
                </a:solidFill>
              </a:rPr>
              <a:t>2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rgbClr val="006600"/>
                </a:solidFill>
              </a:rPr>
              <a:t> f</a:t>
            </a:r>
            <a:r>
              <a:rPr lang="en-US" baseline="-25000" dirty="0">
                <a:solidFill>
                  <a:srgbClr val="006600"/>
                </a:solidFill>
              </a:rPr>
              <a:t>2</a:t>
            </a:r>
            <a:r>
              <a:rPr lang="en-US" dirty="0">
                <a:solidFill>
                  <a:srgbClr val="006600"/>
                </a:solidFill>
              </a:rPr>
              <a:t>’ </a:t>
            </a:r>
            <a:r>
              <a:rPr lang="en-US" dirty="0"/>
              <a:t>best and 2nd best matches to </a:t>
            </a:r>
            <a:r>
              <a:rPr lang="en-US" dirty="0">
                <a:solidFill>
                  <a:srgbClr val="006600"/>
                </a:solidFill>
              </a:rPr>
              <a:t>f</a:t>
            </a:r>
            <a:r>
              <a:rPr lang="en-US" baseline="-25000" dirty="0">
                <a:solidFill>
                  <a:srgbClr val="006600"/>
                </a:solidFill>
              </a:rPr>
              <a:t>1</a:t>
            </a:r>
          </a:p>
          <a:p>
            <a:pPr lvl="1"/>
            <a:r>
              <a:rPr lang="en-US" dirty="0"/>
              <a:t>Search for low  </a:t>
            </a:r>
            <a:r>
              <a:rPr lang="en-US" dirty="0">
                <a:solidFill>
                  <a:srgbClr val="006600"/>
                </a:solidFill>
              </a:rPr>
              <a:t>d(f</a:t>
            </a:r>
            <a:r>
              <a:rPr lang="en-US" baseline="-25000" dirty="0">
                <a:solidFill>
                  <a:srgbClr val="006600"/>
                </a:solidFill>
              </a:rPr>
              <a:t>1</a:t>
            </a:r>
            <a:r>
              <a:rPr lang="en-US" dirty="0">
                <a:solidFill>
                  <a:srgbClr val="006600"/>
                </a:solidFill>
              </a:rPr>
              <a:t>, f</a:t>
            </a:r>
            <a:r>
              <a:rPr lang="en-US" baseline="-25000" dirty="0">
                <a:solidFill>
                  <a:srgbClr val="006600"/>
                </a:solidFill>
              </a:rPr>
              <a:t>2</a:t>
            </a:r>
            <a:r>
              <a:rPr lang="en-US" dirty="0">
                <a:solidFill>
                  <a:srgbClr val="006600"/>
                </a:solidFill>
              </a:rPr>
              <a:t>) / d(f</a:t>
            </a:r>
            <a:r>
              <a:rPr lang="en-US" baseline="-25000" dirty="0">
                <a:solidFill>
                  <a:srgbClr val="006600"/>
                </a:solidFill>
              </a:rPr>
              <a:t>1</a:t>
            </a:r>
            <a:r>
              <a:rPr lang="en-US" dirty="0">
                <a:solidFill>
                  <a:srgbClr val="006600"/>
                </a:solidFill>
              </a:rPr>
              <a:t>, f</a:t>
            </a:r>
            <a:r>
              <a:rPr lang="en-US" baseline="-25000" dirty="0">
                <a:solidFill>
                  <a:srgbClr val="006600"/>
                </a:solidFill>
              </a:rPr>
              <a:t>2</a:t>
            </a:r>
            <a:r>
              <a:rPr lang="en-US" dirty="0">
                <a:solidFill>
                  <a:srgbClr val="006600"/>
                </a:solidFill>
              </a:rPr>
              <a:t>’)</a:t>
            </a:r>
          </a:p>
          <a:p>
            <a:pPr lvl="1"/>
            <a:r>
              <a:rPr lang="en-US" dirty="0"/>
              <a:t>Large values </a:t>
            </a:r>
            <a:r>
              <a:rPr lang="en-US" dirty="0">
                <a:solidFill>
                  <a:srgbClr val="006600"/>
                </a:solidFill>
              </a:rPr>
              <a:t>(~1)</a:t>
            </a:r>
            <a:r>
              <a:rPr lang="en-US" dirty="0"/>
              <a:t> for ambiguous matches</a:t>
            </a:r>
          </a:p>
        </p:txBody>
      </p:sp>
      <p:pic>
        <p:nvPicPr>
          <p:cNvPr id="72708" name="Picture 2" descr="http://www.canyonstatevinyl.com/images/Picket%20Fence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04800" y="39624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51054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72710" name="Picture 6" descr="http://www.canyonstatevinyl.com/images/Picket%20Fence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48200" y="38862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71600" y="4572000"/>
            <a:ext cx="4299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sz="2800" dirty="0">
                <a:solidFill>
                  <a:srgbClr val="FFFF00"/>
                </a:solidFill>
                <a:latin typeface="+mn-lt"/>
              </a:rPr>
              <a:t>f</a:t>
            </a:r>
            <a:r>
              <a:rPr kumimoji="1" lang="en-US" sz="2800" baseline="-25000" dirty="0">
                <a:solidFill>
                  <a:srgbClr val="FFFF00"/>
                </a:solidFill>
                <a:latin typeface="+mn-lt"/>
              </a:rPr>
              <a:t>1</a:t>
            </a:r>
          </a:p>
        </p:txBody>
      </p:sp>
      <p:sp>
        <p:nvSpPr>
          <p:cNvPr id="72714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91200" y="49530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2715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91200" y="44196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pitchFamily="34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72716" name="Rectangle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620000" y="5029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2717" name="Rectangle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91400" y="4419600"/>
            <a:ext cx="798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pitchFamily="34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pitchFamily="34" charset="0"/>
              </a:rPr>
              <a:t>2</a:t>
            </a:r>
            <a:r>
              <a:rPr lang="en-US" sz="3200" b="0" baseline="30000" dirty="0">
                <a:solidFill>
                  <a:srgbClr val="FFFF00"/>
                </a:solidFill>
                <a:latin typeface="Arial" pitchFamily="3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518324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he-IL"/>
              <a:t>Computer Vision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AE87-52BA-4711-93A1-B338E1D6D941}" type="slidenum">
              <a:rPr lang="he-IL" altLang="en-US"/>
              <a:pPr/>
              <a:t>46</a:t>
            </a:fld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Geometry</a:t>
            </a:r>
            <a:endParaRPr lang="en-GB" dirty="0"/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914400" y="1755775"/>
            <a:ext cx="76930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sz="2800" baseline="0" dirty="0">
                <a:solidFill>
                  <a:srgbClr val="336699"/>
                </a:solidFill>
                <a:latin typeface="Comic Sans MS" pitchFamily="66" charset="0"/>
              </a:rPr>
              <a:t>Robust estimation of the fundamental matrix</a:t>
            </a:r>
            <a:endParaRPr kumimoji="1" lang="fr-FR" sz="2800" baseline="0" dirty="0">
              <a:solidFill>
                <a:srgbClr val="336699"/>
              </a:solidFill>
              <a:latin typeface="Comic Sans MS" pitchFamily="66" charset="0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981200" y="5732463"/>
            <a:ext cx="1522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baseline="0" dirty="0">
                <a:solidFill>
                  <a:srgbClr val="336699"/>
                </a:solidFill>
                <a:latin typeface="Comic Sans MS" pitchFamily="66" charset="0"/>
              </a:rPr>
              <a:t>99 inliers</a:t>
            </a:r>
            <a:endParaRPr kumimoji="1" lang="fr-FR" baseline="0" dirty="0">
              <a:solidFill>
                <a:srgbClr val="336699"/>
              </a:solidFill>
              <a:latin typeface="Comic Sans MS" pitchFamily="66" charset="0"/>
            </a:endParaRP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5487988" y="5678488"/>
            <a:ext cx="238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baseline="0">
                <a:solidFill>
                  <a:srgbClr val="336699"/>
                </a:solidFill>
                <a:latin typeface="Comic Sans MS" pitchFamily="66" charset="0"/>
              </a:rPr>
              <a:t>89 outliers</a:t>
            </a:r>
            <a:endParaRPr kumimoji="1" lang="fr-FR" baseline="0">
              <a:solidFill>
                <a:srgbClr val="336699"/>
              </a:solidFill>
              <a:latin typeface="Comic Sans MS" pitchFamily="66" charset="0"/>
            </a:endParaRPr>
          </a:p>
        </p:txBody>
      </p:sp>
      <p:pic>
        <p:nvPicPr>
          <p:cNvPr id="505862" name="Picture 6" descr="crop_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" y="2401888"/>
            <a:ext cx="4124325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5863" name="Picture 7" descr="crop_ou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8375" y="2400300"/>
            <a:ext cx="4125913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ounded Rectangle 1"/>
          <p:cNvSpPr/>
          <p:nvPr/>
        </p:nvSpPr>
        <p:spPr bwMode="auto">
          <a:xfrm>
            <a:off x="7696200" y="304799"/>
            <a:ext cx="1219200" cy="1271587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 (Hebrew)" pitchFamily="18" charset="0"/>
              </a:rPr>
              <a:t>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48173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60" grpId="0"/>
      <p:bldP spid="50586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parameters</a:t>
            </a:r>
          </a:p>
          <a:p>
            <a:r>
              <a:rPr lang="en-US" dirty="0"/>
              <a:t>Compare different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125882808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True/false positives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457200" y="1905000"/>
            <a:ext cx="8178800" cy="4171950"/>
          </a:xfrm>
        </p:spPr>
        <p:txBody>
          <a:bodyPr/>
          <a:lstStyle/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r>
              <a:rPr lang="en-US" sz="2000" dirty="0"/>
              <a:t>The distance threshold affects performance</a:t>
            </a:r>
          </a:p>
          <a:p>
            <a:pPr lvl="1"/>
            <a:r>
              <a:rPr lang="en-US" sz="1800" dirty="0"/>
              <a:t>True positives = # of detected matches that are correct</a:t>
            </a:r>
          </a:p>
          <a:p>
            <a:pPr lvl="2"/>
            <a:r>
              <a:rPr lang="en-US" sz="1600" dirty="0"/>
              <a:t>To maximize: how to choose threshold?</a:t>
            </a:r>
          </a:p>
          <a:p>
            <a:pPr lvl="1"/>
            <a:r>
              <a:rPr lang="en-US" sz="1800" dirty="0"/>
              <a:t>False positives = # of detected matches that are incorrect</a:t>
            </a:r>
          </a:p>
          <a:p>
            <a:pPr lvl="2"/>
            <a:r>
              <a:rPr lang="en-US" sz="1600" dirty="0"/>
              <a:t>To minimize: how to choose threshold?</a:t>
            </a:r>
          </a:p>
        </p:txBody>
      </p:sp>
      <p:pic>
        <p:nvPicPr>
          <p:cNvPr id="97284" name="Picture 2" descr="http://farm1.static.flickr.com/47/136915456_c6f719ea3f.jpg?v=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990600" y="2149475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5" name="Picture 4" descr="http://farm1.static.flickr.com/133/328570837_37b6289916.jpg?v=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892675" y="2144712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27114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8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65875" y="2674937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88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2559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89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15000" y="23304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90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24000" y="2178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91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10200" y="3016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92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1905000" y="2393950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97294" name="Line 14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2590800" y="2711450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97296" name="Freeform 16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1562100" y="2330450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97297" name="Rectangle 1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191000" y="3016250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Arial" pitchFamily="34" charset="0"/>
              </a:rPr>
              <a:t>200</a:t>
            </a:r>
            <a:endParaRPr lang="en-US" sz="2000" b="0" baseline="-2500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97300" name="Rectangle 2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014788" y="3241675"/>
            <a:ext cx="9620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rgbClr val="FF0000"/>
                </a:solidFill>
                <a:latin typeface="Arial" pitchFamily="34" charset="0"/>
              </a:rPr>
              <a:t>false match</a:t>
            </a:r>
            <a:endParaRPr lang="en-US" sz="1200" b="0" baseline="-2500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97301" name="Rectangle 2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049713" y="2449512"/>
            <a:ext cx="903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accent2"/>
                </a:solidFill>
                <a:latin typeface="Arial" pitchFamily="34" charset="0"/>
              </a:rPr>
              <a:t>true match</a:t>
            </a:r>
            <a:endParaRPr lang="en-US" sz="1200" b="0" baseline="-2500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 bwMode="auto">
          <a:xfrm>
            <a:off x="5257800" y="6396335"/>
            <a:ext cx="36576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tabLst/>
              <a:defRPr/>
            </a:pPr>
            <a:r>
              <a:rPr kumimoji="1" lang="en-US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 from Steve Seitz</a:t>
            </a:r>
            <a:endParaRPr kumimoji="1" lang="he-IL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17298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53B7-A76B-F942-72BE-25880FB6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0B2DC-604A-152D-115C-A2904D40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Positive (TP): </a:t>
            </a:r>
            <a:r>
              <a:rPr lang="en-US" sz="2800" dirty="0"/>
              <a:t>Correct detection</a:t>
            </a:r>
            <a:endParaRPr lang="en-US" dirty="0"/>
          </a:p>
          <a:p>
            <a:r>
              <a:rPr lang="en-US" dirty="0"/>
              <a:t>True Negative (TN): </a:t>
            </a:r>
            <a:r>
              <a:rPr lang="en-US" sz="2800" dirty="0"/>
              <a:t>Correct no-detection</a:t>
            </a:r>
            <a:endParaRPr lang="en-US" dirty="0"/>
          </a:p>
          <a:p>
            <a:r>
              <a:rPr lang="en-US" dirty="0"/>
              <a:t>False positive (FP): </a:t>
            </a:r>
            <a:r>
              <a:rPr lang="en-US" sz="2800" dirty="0"/>
              <a:t>Incorrect detection</a:t>
            </a:r>
            <a:endParaRPr lang="en-US" dirty="0"/>
          </a:p>
          <a:p>
            <a:r>
              <a:rPr lang="en-US" dirty="0"/>
              <a:t>False negative (FN): </a:t>
            </a:r>
            <a:r>
              <a:rPr lang="en-US" sz="2800" dirty="0"/>
              <a:t>Incorrect no-detection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C3D49-1BA6-4782-C0B9-47AD30251F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DC08-5847-2ACB-D944-79EC46F464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315025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he-IL" sz="3600" b="1"/>
              <a:t>Harris Detector: Workflow</a:t>
            </a:r>
            <a:endParaRPr lang="ru-RU" altLang="he-IL" sz="3600" b="1"/>
          </a:p>
        </p:txBody>
      </p:sp>
      <p:pic>
        <p:nvPicPr>
          <p:cNvPr id="46084" name="Picture 4" descr="cows_step0"/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714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F97684F-73B5-A125-87C1-5EE2F9BE259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2000" y="1804458"/>
                <a:ext cx="8178800" cy="4171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+mn-lt"/>
                  </a:defRPr>
                </a:lvl9pPr>
              </a:lstStyle>
              <a:p>
                <a:r>
                  <a:rPr lang="en-US" sz="2800" kern="0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kern="0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800" i="1" kern="0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80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800" kern="0" dirty="0"/>
              </a:p>
              <a:p>
                <a:r>
                  <a:rPr lang="en-US" sz="2800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800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800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 ker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2800" kern="0" dirty="0"/>
              </a:p>
              <a:p>
                <a:endParaRPr lang="en-US" sz="2800" kern="0" dirty="0"/>
              </a:p>
              <a:p>
                <a:endParaRPr lang="en-US" sz="2800" kern="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F97684F-73B5-A125-87C1-5EE2F9BE2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1804458"/>
                <a:ext cx="8178800" cy="4171950"/>
              </a:xfrm>
              <a:prstGeom prst="rect">
                <a:avLst/>
              </a:prstGeom>
              <a:blipFill>
                <a:blip r:embed="rId2"/>
                <a:stretch>
                  <a:fillRect l="-12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FF1098B-2C64-75A8-F4CE-50AED11F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Evaluation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3954829-FD67-8A48-3D45-09941AE6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2821" y="464844"/>
            <a:ext cx="3232779" cy="58174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E9EFC-96B5-3280-6964-FA60C16FBC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F60AF-9D86-9B27-69B5-7F1C161AE5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1747038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76400"/>
            <a:ext cx="403860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2743200"/>
            <a:ext cx="78232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5236" name="Rectangle 4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More on feature detection/description</a:t>
            </a:r>
          </a:p>
        </p:txBody>
      </p:sp>
    </p:spTree>
    <p:extLst>
      <p:ext uri="{BB962C8B-B14F-4D97-AF65-F5344CB8AC3E}">
        <p14:creationId xmlns:p14="http://schemas.microsoft.com/office/powerpoint/2010/main" val="2110692501"/>
      </p:ext>
    </p:extLst>
  </p:cSld>
  <p:clrMapOvr>
    <a:masterClrMapping/>
  </p:clrMapOvr>
  <p:transition advClick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4408-775F-400F-8384-BB8FDF00F2CE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Performance Evaluation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9332" name="Picture 4" descr="bar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990600"/>
            <a:ext cx="4295775" cy="2857500"/>
          </a:xfrm>
          <a:prstGeom prst="rect">
            <a:avLst/>
          </a:prstGeom>
          <a:noFill/>
        </p:spPr>
      </p:pic>
      <p:pic>
        <p:nvPicPr>
          <p:cNvPr id="99333" name="Picture 5" descr="bik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00500"/>
            <a:ext cx="4295775" cy="2857500"/>
          </a:xfrm>
          <a:prstGeom prst="rect">
            <a:avLst/>
          </a:prstGeom>
          <a:noFill/>
        </p:spPr>
      </p:pic>
      <p:pic>
        <p:nvPicPr>
          <p:cNvPr id="99335" name="Picture 7" descr="leuve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8225" y="4038600"/>
            <a:ext cx="4295775" cy="2857500"/>
          </a:xfrm>
          <a:prstGeom prst="rect">
            <a:avLst/>
          </a:prstGeom>
          <a:noFill/>
        </p:spPr>
      </p:pic>
      <p:pic>
        <p:nvPicPr>
          <p:cNvPr id="99336" name="Picture 8" descr="w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952500"/>
            <a:ext cx="4295775" cy="2857500"/>
          </a:xfrm>
          <a:prstGeom prst="rect">
            <a:avLst/>
          </a:prstGeom>
          <a:noFill/>
        </p:spPr>
      </p:pic>
      <p:sp>
        <p:nvSpPr>
          <p:cNvPr id="99337" name="Rectangle 9"/>
          <p:cNvSpPr>
            <a:spLocks noChangeArrowheads="1"/>
          </p:cNvSpPr>
          <p:nvPr/>
        </p:nvSpPr>
        <p:spPr bwMode="auto">
          <a:xfrm>
            <a:off x="228600" y="1295400"/>
            <a:ext cx="4038600" cy="381000"/>
          </a:xfrm>
          <a:prstGeom prst="rect">
            <a:avLst/>
          </a:prstGeom>
          <a:solidFill>
            <a:srgbClr val="FFFF99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Scale + Rotation (bark)</a:t>
            </a:r>
          </a:p>
        </p:txBody>
      </p:sp>
      <p:sp>
        <p:nvSpPr>
          <p:cNvPr id="99339" name="Rectangle 11"/>
          <p:cNvSpPr>
            <a:spLocks noChangeArrowheads="1"/>
          </p:cNvSpPr>
          <p:nvPr/>
        </p:nvSpPr>
        <p:spPr bwMode="auto">
          <a:xfrm>
            <a:off x="5029200" y="4267200"/>
            <a:ext cx="4038600" cy="381000"/>
          </a:xfrm>
          <a:prstGeom prst="rect">
            <a:avLst/>
          </a:prstGeom>
          <a:solidFill>
            <a:srgbClr val="FFFF99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Illumination change (leuven)</a:t>
            </a:r>
          </a:p>
        </p:txBody>
      </p:sp>
      <p:sp>
        <p:nvSpPr>
          <p:cNvPr id="99340" name="Rectangle 12"/>
          <p:cNvSpPr>
            <a:spLocks noChangeArrowheads="1"/>
          </p:cNvSpPr>
          <p:nvPr/>
        </p:nvSpPr>
        <p:spPr bwMode="auto">
          <a:xfrm>
            <a:off x="5029200" y="1219200"/>
            <a:ext cx="4038600" cy="457200"/>
          </a:xfrm>
          <a:prstGeom prst="rect">
            <a:avLst/>
          </a:prstGeom>
          <a:solidFill>
            <a:srgbClr val="FFFF99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Viewpoint change (wall)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486025" y="2209800"/>
            <a:ext cx="4295775" cy="2857500"/>
            <a:chOff x="1566" y="1392"/>
            <a:chExt cx="2706" cy="1800"/>
          </a:xfrm>
        </p:grpSpPr>
        <p:pic>
          <p:nvPicPr>
            <p:cNvPr id="99334" name="Picture 6" descr="gra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66" y="1392"/>
              <a:ext cx="2706" cy="1800"/>
            </a:xfrm>
            <a:prstGeom prst="rect">
              <a:avLst/>
            </a:prstGeom>
            <a:noFill/>
          </p:spPr>
        </p:pic>
        <p:sp>
          <p:nvSpPr>
            <p:cNvPr id="99341" name="Rectangle 13"/>
            <p:cNvSpPr>
              <a:spLocks noChangeArrowheads="1"/>
            </p:cNvSpPr>
            <p:nvPr/>
          </p:nvSpPr>
          <p:spPr bwMode="auto">
            <a:xfrm>
              <a:off x="1632" y="1536"/>
              <a:ext cx="2544" cy="240"/>
            </a:xfrm>
            <a:prstGeom prst="rect">
              <a:avLst/>
            </a:prstGeom>
            <a:solidFill>
              <a:srgbClr val="FFFF99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en-US" altLang="zh-TW"/>
                <a:t>Viewpoint change (graf)</a:t>
              </a:r>
            </a:p>
          </p:txBody>
        </p:sp>
      </p:grp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381000" y="4267200"/>
            <a:ext cx="4038600" cy="381000"/>
          </a:xfrm>
          <a:prstGeom prst="rect">
            <a:avLst/>
          </a:prstGeom>
          <a:solidFill>
            <a:srgbClr val="FFFF99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Blurring (bikes)</a:t>
            </a:r>
          </a:p>
        </p:txBody>
      </p:sp>
    </p:spTree>
    <p:extLst>
      <p:ext uri="{BB962C8B-B14F-4D97-AF65-F5344CB8AC3E}">
        <p14:creationId xmlns:p14="http://schemas.microsoft.com/office/powerpoint/2010/main" val="41679050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Descriptors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 / normalized patch</a:t>
            </a:r>
          </a:p>
          <a:p>
            <a:r>
              <a:rPr lang="en-US" dirty="0"/>
              <a:t>Local histogram</a:t>
            </a:r>
          </a:p>
          <a:p>
            <a:r>
              <a:rPr lang="en-US" dirty="0"/>
              <a:t>Local SIFT descriptor</a:t>
            </a:r>
            <a:br>
              <a:rPr lang="en-US" dirty="0"/>
            </a:br>
            <a:r>
              <a:rPr lang="en-US" dirty="0"/>
              <a:t> (one of the most popular classic one)</a:t>
            </a:r>
          </a:p>
          <a:p>
            <a:r>
              <a:rPr lang="en-US" dirty="0"/>
              <a:t>Many more : see list in </a:t>
            </a:r>
            <a:r>
              <a:rPr lang="en-US" dirty="0" err="1"/>
              <a:t>Szeliski</a:t>
            </a:r>
            <a:r>
              <a:rPr lang="en-US" dirty="0"/>
              <a:t> book and latest conferences</a:t>
            </a:r>
          </a:p>
          <a:p>
            <a:r>
              <a:rPr lang="en-US" dirty="0">
                <a:solidFill>
                  <a:srgbClr val="33CC33"/>
                </a:solidFill>
              </a:rPr>
              <a:t>Use deep learning </a:t>
            </a:r>
            <a:r>
              <a:rPr lang="en-US" dirty="0"/>
              <a:t>– beyond our scope – see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19585158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Moodle submission</a:t>
            </a:r>
          </a:p>
          <a:p>
            <a:r>
              <a:rPr lang="en-US" dirty="0"/>
              <a:t>Pairs or single – one submission for a pair and a text for the other</a:t>
            </a:r>
          </a:p>
          <a:p>
            <a:r>
              <a:rPr lang="en-US" dirty="0"/>
              <a:t>Piazza questions</a:t>
            </a:r>
          </a:p>
          <a:p>
            <a:r>
              <a:rPr lang="en-US" dirty="0"/>
              <a:t>Efficient vectorized code</a:t>
            </a:r>
          </a:p>
          <a:p>
            <a:r>
              <a:rPr lang="en-US" dirty="0"/>
              <a:t>Honor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111219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C38B-83EA-705F-C4A7-0C2B3DEC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F43A2-8324-9594-1033-F34A62367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COMBINED CORNER AND EDGE DETECTOR, </a:t>
            </a:r>
            <a:r>
              <a:rPr lang="en-US" sz="3200" dirty="0"/>
              <a:t>Harris &amp; Stephens, </a:t>
            </a:r>
            <a:r>
              <a:rPr lang="en-US" sz="3200" dirty="0" err="1"/>
              <a:t>Alvey</a:t>
            </a:r>
            <a:r>
              <a:rPr lang="en-US" sz="3200" dirty="0"/>
              <a:t> Vision Conference, 1988</a:t>
            </a:r>
          </a:p>
          <a:p>
            <a:r>
              <a:rPr lang="en-US" sz="3200" dirty="0"/>
              <a:t>Object Recognition from Local Scale-Invariant Features (1999) - </a:t>
            </a:r>
            <a:r>
              <a:rPr lang="en-US" sz="3200" dirty="0">
                <a:hlinkClick r:id="rId2"/>
              </a:rPr>
              <a:t>SIFT</a:t>
            </a:r>
            <a:r>
              <a:rPr lang="en-US" sz="3200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E8047-8D6D-751C-AD96-3C3CFA587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E818-E017-773C-85F3-AA10532EEA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3638809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934D1-F62E-F05E-47E5-E5CA645C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F0D7-A4EE-F2B7-77F5-B197D6EC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NN based methods:</a:t>
            </a:r>
          </a:p>
          <a:p>
            <a:pPr lvl="1"/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  <a:t>A review of multimodal image matching: Methods and applications</a:t>
            </a:r>
            <a:endParaRPr lang="en-US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Image matching from handcrafted to deep features: A survey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many more!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921BA-0083-BF62-6171-3BF2DA788B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56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F1C50-242C-06B4-5BD3-95AB174886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1627550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CD42-81FB-5B87-F76E-AA650C39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8C4FD-28F8-7F52-F329-F16D4FE88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  <a:p>
            <a:r>
              <a:rPr lang="en-US" dirty="0"/>
              <a:t>Geometry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F6027-1B34-97DE-CC0C-78BFB2C32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57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6B75F-382F-CF21-D199-BBC1D3E404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284567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he-IL" sz="3600" b="1"/>
              <a:t>Harris Detector: Workflow</a:t>
            </a:r>
            <a:endParaRPr lang="ru-RU" altLang="he-IL" sz="3600" b="1"/>
          </a:p>
        </p:txBody>
      </p:sp>
      <p:pic>
        <p:nvPicPr>
          <p:cNvPr id="47108" name="Picture 4" descr="cows_step1_corner_respon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828675" y="635000"/>
            <a:ext cx="3590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he-IL" dirty="0"/>
              <a:t>Compute corner response </a:t>
            </a:r>
            <a:r>
              <a:rPr lang="en-US" altLang="he-IL" sz="2800" i="1" dirty="0"/>
              <a:t>d</a:t>
            </a:r>
            <a:endParaRPr lang="ru-RU" altLang="he-IL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87835C-427C-3905-60F6-4DD60064C706}"/>
                  </a:ext>
                </a:extLst>
              </p:cNvPr>
              <p:cNvSpPr txBox="1"/>
              <p:nvPr/>
            </p:nvSpPr>
            <p:spPr>
              <a:xfrm>
                <a:off x="457200" y="1981200"/>
                <a:ext cx="4572000" cy="19389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image derivatives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Smaller eigenvalue of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br>
                  <a:rPr lang="en-US" b="0" dirty="0">
                    <a:solidFill>
                      <a:srgbClr val="006600"/>
                    </a:solidFill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006600"/>
                    </a:solidFill>
                    <a:ea typeface="Cambria Math" panose="02040503050406030204" pitchFamily="18" charset="0"/>
                  </a:rPr>
                  <a:t>d(q)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87835C-427C-3905-60F6-4DD60064C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81200"/>
                <a:ext cx="4572000" cy="1938992"/>
              </a:xfrm>
              <a:prstGeom prst="rect">
                <a:avLst/>
              </a:prstGeom>
              <a:blipFill>
                <a:blip r:embed="rId3"/>
                <a:stretch>
                  <a:fillRect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14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he-IL" sz="3600" b="1"/>
              <a:t>Harris Detector: Workflow</a:t>
            </a:r>
            <a:endParaRPr lang="ru-RU" altLang="he-IL" sz="3600" b="1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838200" y="635000"/>
            <a:ext cx="6802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he-IL" dirty="0"/>
              <a:t>Find points with large corner response: </a:t>
            </a:r>
            <a:r>
              <a:rPr lang="en-US" altLang="he-IL" sz="2800" i="1" dirty="0"/>
              <a:t>d&gt;</a:t>
            </a:r>
            <a:r>
              <a:rPr lang="en-US" altLang="he-IL" sz="2800" dirty="0"/>
              <a:t>threshold</a:t>
            </a:r>
            <a:endParaRPr lang="ru-RU" altLang="he-IL" sz="2800" dirty="0"/>
          </a:p>
        </p:txBody>
      </p:sp>
      <p:pic>
        <p:nvPicPr>
          <p:cNvPr id="48133" name="Picture 5" descr="cows_step2_thr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7EBFB1-1C9F-FEB3-7D86-EAAD697B944A}"/>
                  </a:ext>
                </a:extLst>
              </p:cNvPr>
              <p:cNvSpPr txBox="1"/>
              <p:nvPr/>
            </p:nvSpPr>
            <p:spPr>
              <a:xfrm>
                <a:off x="152400" y="1981200"/>
                <a:ext cx="4876800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Threshold of the smaller eigenvalue of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br>
                  <a:rPr lang="en-US" b="0" dirty="0">
                    <a:solidFill>
                      <a:srgbClr val="006600"/>
                    </a:solidFill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006600"/>
                    </a:solidFill>
                    <a:ea typeface="Cambria Math" panose="02040503050406030204" pitchFamily="18" charset="0"/>
                  </a:rPr>
                  <a:t>d(q)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7EBFB1-1C9F-FEB3-7D86-EAAD697B9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981200"/>
                <a:ext cx="4876800" cy="1569660"/>
              </a:xfrm>
              <a:prstGeom prst="rect">
                <a:avLst/>
              </a:prstGeom>
              <a:blipFill>
                <a:blip r:embed="rId3"/>
                <a:stretch>
                  <a:fillRect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85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he-IL" sz="3600" b="1"/>
              <a:t>Harris Detector: Workflow</a:t>
            </a:r>
            <a:endParaRPr lang="ru-RU" altLang="he-IL" sz="3600" b="1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838200" y="635000"/>
            <a:ext cx="5354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he-IL" dirty="0"/>
              <a:t>Take only the points of local maxima of </a:t>
            </a:r>
            <a:r>
              <a:rPr lang="en-US" altLang="he-IL" sz="2800" i="1" dirty="0"/>
              <a:t>d</a:t>
            </a:r>
            <a:endParaRPr lang="ru-RU" altLang="he-IL" sz="2800" i="1" dirty="0"/>
          </a:p>
        </p:txBody>
      </p:sp>
      <p:pic>
        <p:nvPicPr>
          <p:cNvPr id="49157" name="Picture 5" descr="cows_step3_thresh&amp;max"/>
          <p:cNvPicPr>
            <a:picLocks noChangeAspect="1" noChangeArrowheads="1"/>
          </p:cNvPicPr>
          <p:nvPr/>
        </p:nvPicPr>
        <p:blipFill>
          <a:blip r:embed="rId2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9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381000"/>
            <a:ext cx="7772400" cy="685800"/>
          </a:xfrm>
        </p:spPr>
        <p:txBody>
          <a:bodyPr/>
          <a:lstStyle/>
          <a:p>
            <a:r>
              <a:rPr lang="en-US" altLang="he-IL" sz="3600" b="1" dirty="0"/>
              <a:t>Harris Detector: Workflow</a:t>
            </a:r>
            <a:endParaRPr lang="ru-RU" altLang="he-IL" sz="3600" b="1" dirty="0"/>
          </a:p>
        </p:txBody>
      </p:sp>
      <p:pic>
        <p:nvPicPr>
          <p:cNvPr id="50181" name="Picture 5" descr="cows_step4_harris"/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6474767"/>
            <a:ext cx="6858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/>
              <a:t>Slides are borrowed from </a:t>
            </a:r>
            <a:r>
              <a:rPr lang="en-US" altLang="he-IL" sz="1800" dirty="0"/>
              <a:t>Darya </a:t>
            </a:r>
            <a:r>
              <a:rPr lang="en-US" altLang="he-IL" sz="1800" dirty="0" err="1"/>
              <a:t>Frolova</a:t>
            </a:r>
            <a:r>
              <a:rPr lang="en-US" altLang="he-IL" sz="1800" dirty="0"/>
              <a:t>, Denis </a:t>
            </a:r>
            <a:r>
              <a:rPr lang="en-US" altLang="he-IL" sz="1800" dirty="0" err="1"/>
              <a:t>Simakov</a:t>
            </a:r>
            <a:endParaRPr lang="en-US" altLang="he-IL" sz="1800" dirty="0"/>
          </a:p>
          <a:p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2075388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1">
  <a:themeElements>
    <a:clrScheme name="class1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lass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 (Hebrew)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 (Hebrew)" pitchFamily="18" charset="0"/>
          </a:defRPr>
        </a:defPPr>
      </a:lstStyle>
    </a:lnDef>
  </a:objectDefaults>
  <a:extraClrSchemeLst>
    <a:extraClrScheme>
      <a:clrScheme name="class1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G:\vision-03\class1.ppt</Template>
  <TotalTime>27247</TotalTime>
  <Words>1608</Words>
  <Application>Microsoft Office PowerPoint</Application>
  <PresentationFormat>On-screen Show (4:3)</PresentationFormat>
  <Paragraphs>397</Paragraphs>
  <Slides>57</Slides>
  <Notes>37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Arial</vt:lpstr>
      <vt:lpstr>Arial Black</vt:lpstr>
      <vt:lpstr>Calibri</vt:lpstr>
      <vt:lpstr>Cambria Math</vt:lpstr>
      <vt:lpstr>Comic Sans MS</vt:lpstr>
      <vt:lpstr>Symbol</vt:lpstr>
      <vt:lpstr>Tahoma</vt:lpstr>
      <vt:lpstr>Times</vt:lpstr>
      <vt:lpstr>Times New Roman</vt:lpstr>
      <vt:lpstr>Times New Roman (Hebrew)</vt:lpstr>
      <vt:lpstr>Wingdings</vt:lpstr>
      <vt:lpstr>class1</vt:lpstr>
      <vt:lpstr>Equation</vt:lpstr>
      <vt:lpstr>Image Features Class 2 </vt:lpstr>
      <vt:lpstr>Matching Image Features</vt:lpstr>
      <vt:lpstr>Today</vt:lpstr>
      <vt:lpstr>Last Class - Harris</vt:lpstr>
      <vt:lpstr>Harris Detector: Workflow</vt:lpstr>
      <vt:lpstr>Harris Detector: Workflow</vt:lpstr>
      <vt:lpstr>Harris Detector: Workflow</vt:lpstr>
      <vt:lpstr>Harris Detector: Workflow</vt:lpstr>
      <vt:lpstr>Harris Detector: Workflow</vt:lpstr>
      <vt:lpstr>Efficiency</vt:lpstr>
      <vt:lpstr>Simple Smoothing</vt:lpstr>
      <vt:lpstr>Derivative of Smoothing</vt:lpstr>
      <vt:lpstr>Gaussian Filter</vt:lpstr>
      <vt:lpstr>PowerPoint Presentation</vt:lpstr>
      <vt:lpstr>Smooth then Take Derivatives</vt:lpstr>
      <vt:lpstr>PowerPoint Presentation</vt:lpstr>
      <vt:lpstr>Harris Corner Detector Algorithm</vt:lpstr>
      <vt:lpstr>The Parameters</vt:lpstr>
      <vt:lpstr>Properties</vt:lpstr>
      <vt:lpstr>Match Image Features</vt:lpstr>
      <vt:lpstr>Matching Descriptors</vt:lpstr>
      <vt:lpstr>Descriptor - Desired Properties</vt:lpstr>
      <vt:lpstr>Image Variations Examples</vt:lpstr>
      <vt:lpstr>Simple Patch Descriptor</vt:lpstr>
      <vt:lpstr>Match Harris Patch</vt:lpstr>
      <vt:lpstr>Scale</vt:lpstr>
      <vt:lpstr>Detections at Multiple Scales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Intensity Normalization</vt:lpstr>
      <vt:lpstr>Other Descriptors</vt:lpstr>
      <vt:lpstr>SIFT - Feature</vt:lpstr>
      <vt:lpstr>SIFT Descriptor</vt:lpstr>
      <vt:lpstr>SIFT Descriptor</vt:lpstr>
      <vt:lpstr>Properties of SIFT</vt:lpstr>
      <vt:lpstr>Eliminating Bad Matches</vt:lpstr>
      <vt:lpstr>Feature Matching</vt:lpstr>
      <vt:lpstr>Feature Matching  </vt:lpstr>
      <vt:lpstr>Use Geometry</vt:lpstr>
      <vt:lpstr>Performance Evaluation</vt:lpstr>
      <vt:lpstr>True/false positives</vt:lpstr>
      <vt:lpstr>Evaluation</vt:lpstr>
      <vt:lpstr>Evaluation</vt:lpstr>
      <vt:lpstr>More on feature detection/description</vt:lpstr>
      <vt:lpstr>Performance Evaluation</vt:lpstr>
      <vt:lpstr>Summary Descriptors</vt:lpstr>
      <vt:lpstr>Homework</vt:lpstr>
      <vt:lpstr>Bibliography</vt:lpstr>
      <vt:lpstr>Bibliography</vt:lpstr>
      <vt:lpstr>Next Class</vt:lpstr>
    </vt:vector>
  </TitlesOfParts>
  <Company>idc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pod</dc:creator>
  <cp:lastModifiedBy>Moses Yael</cp:lastModifiedBy>
  <cp:revision>617</cp:revision>
  <cp:lastPrinted>2000-03-01T11:57:42Z</cp:lastPrinted>
  <dcterms:created xsi:type="dcterms:W3CDTF">2003-10-28T15:51:53Z</dcterms:created>
  <dcterms:modified xsi:type="dcterms:W3CDTF">2023-12-30T08:34:43Z</dcterms:modified>
</cp:coreProperties>
</file>